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3"/>
  </p:notesMasterIdLst>
  <p:sldIdLst>
    <p:sldId id="256" r:id="rId2"/>
  </p:sldIdLst>
  <p:sldSz cx="12192000" cy="6858000"/>
  <p:notesSz cx="6889750" cy="10021888"/>
  <p:embeddedFontLst>
    <p:embeddedFont>
      <p:font typeface="Calibri" panose="020F0502020204030204" pitchFamily="34" charset="0"/>
      <p:regular r:id="rId4"/>
      <p:bold r:id="rId5"/>
      <p:italic r:id="rId6"/>
      <p:boldItalic r:id="rId7"/>
    </p:embeddedFont>
    <p:embeddedFont>
      <p:font typeface="Calibri Light" panose="020F0302020204030204" pitchFamily="34" charset="0"/>
      <p:regular r:id="rId8"/>
      <p:italic r:id="rId9"/>
    </p:embeddedFont>
  </p:embeddedFontLst>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739" autoAdjust="0"/>
    <p:restoredTop sz="95037" autoAdjust="0"/>
  </p:normalViewPr>
  <p:slideViewPr>
    <p:cSldViewPr snapToGrid="0">
      <p:cViewPr>
        <p:scale>
          <a:sx n="100" d="100"/>
          <a:sy n="100" d="100"/>
        </p:scale>
        <p:origin x="3654" y="1296"/>
      </p:cViewPr>
      <p:guideLst/>
    </p:cSldViewPr>
  </p:slideViewPr>
  <p:outlineViewPr>
    <p:cViewPr>
      <p:scale>
        <a:sx n="33" d="100"/>
        <a:sy n="33" d="100"/>
      </p:scale>
      <p:origin x="0" y="0"/>
    </p:cViewPr>
  </p:outlineViewPr>
  <p:notesTextViewPr>
    <p:cViewPr>
      <p:scale>
        <a:sx n="3" d="2"/>
        <a:sy n="3" d="2"/>
      </p:scale>
      <p:origin x="0" y="0"/>
    </p:cViewPr>
  </p:notesTextViewPr>
  <p:notesViewPr>
    <p:cSldViewPr snapToGrid="0">
      <p:cViewPr varScale="1">
        <p:scale>
          <a:sx n="123" d="100"/>
          <a:sy n="123" d="100"/>
        </p:scale>
        <p:origin x="11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viewProps" Target="viewProps.xml"/><Relationship Id="rId5" Type="http://schemas.openxmlformats.org/officeDocument/2006/relationships/font" Target="fonts/font2.fntdata"/><Relationship Id="rId10" Type="http://schemas.openxmlformats.org/officeDocument/2006/relationships/presProps" Target="presProps.xml"/><Relationship Id="rId4" Type="http://schemas.openxmlformats.org/officeDocument/2006/relationships/font" Target="fonts/font1.fntdata"/><Relationship Id="rId9"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1" y="0"/>
            <a:ext cx="2985558" cy="502835"/>
          </a:xfrm>
          <a:prstGeom prst="rect">
            <a:avLst/>
          </a:prstGeom>
        </p:spPr>
        <p:txBody>
          <a:bodyPr vert="horz" lIns="96628" tIns="48314" rIns="96628" bIns="48314" rtlCol="0"/>
          <a:lstStyle>
            <a:lvl1pPr algn="l">
              <a:defRPr sz="1300"/>
            </a:lvl1pPr>
          </a:lstStyle>
          <a:p>
            <a:endParaRPr lang="es-ES"/>
          </a:p>
        </p:txBody>
      </p:sp>
      <p:sp>
        <p:nvSpPr>
          <p:cNvPr id="3" name="Marcador de fecha 2"/>
          <p:cNvSpPr>
            <a:spLocks noGrp="1"/>
          </p:cNvSpPr>
          <p:nvPr>
            <p:ph type="dt" idx="1"/>
          </p:nvPr>
        </p:nvSpPr>
        <p:spPr>
          <a:xfrm>
            <a:off x="3902598" y="0"/>
            <a:ext cx="2985558" cy="502835"/>
          </a:xfrm>
          <a:prstGeom prst="rect">
            <a:avLst/>
          </a:prstGeom>
        </p:spPr>
        <p:txBody>
          <a:bodyPr vert="horz" lIns="96628" tIns="48314" rIns="96628" bIns="48314" rtlCol="0"/>
          <a:lstStyle>
            <a:lvl1pPr algn="r">
              <a:defRPr sz="1300"/>
            </a:lvl1pPr>
          </a:lstStyle>
          <a:p>
            <a:fld id="{B6FCD7DC-C8F0-4263-B489-E7DB85EB4ED6}" type="datetimeFigureOut">
              <a:rPr lang="es-ES" smtClean="0"/>
              <a:t>25/11/2020</a:t>
            </a:fld>
            <a:endParaRPr lang="es-ES"/>
          </a:p>
        </p:txBody>
      </p:sp>
      <p:sp>
        <p:nvSpPr>
          <p:cNvPr id="4" name="Marcador de imagen de diapositiva 3"/>
          <p:cNvSpPr>
            <a:spLocks noGrp="1" noRot="1" noChangeAspect="1"/>
          </p:cNvSpPr>
          <p:nvPr>
            <p:ph type="sldImg" idx="2"/>
          </p:nvPr>
        </p:nvSpPr>
        <p:spPr>
          <a:xfrm>
            <a:off x="439738" y="1252538"/>
            <a:ext cx="6011862" cy="3382962"/>
          </a:xfrm>
          <a:prstGeom prst="rect">
            <a:avLst/>
          </a:prstGeom>
          <a:noFill/>
          <a:ln w="12700">
            <a:solidFill>
              <a:prstClr val="black"/>
            </a:solidFill>
          </a:ln>
        </p:spPr>
        <p:txBody>
          <a:bodyPr vert="horz" lIns="96628" tIns="48314" rIns="96628" bIns="48314" rtlCol="0" anchor="ctr"/>
          <a:lstStyle/>
          <a:p>
            <a:endParaRPr lang="es-ES"/>
          </a:p>
        </p:txBody>
      </p:sp>
      <p:sp>
        <p:nvSpPr>
          <p:cNvPr id="5" name="Marcador de notas 4"/>
          <p:cNvSpPr>
            <a:spLocks noGrp="1"/>
          </p:cNvSpPr>
          <p:nvPr>
            <p:ph type="body" sz="quarter" idx="3"/>
          </p:nvPr>
        </p:nvSpPr>
        <p:spPr>
          <a:xfrm>
            <a:off x="688975" y="4823033"/>
            <a:ext cx="5511800" cy="3946119"/>
          </a:xfrm>
          <a:prstGeom prst="rect">
            <a:avLst/>
          </a:prstGeom>
        </p:spPr>
        <p:txBody>
          <a:bodyPr vert="horz" lIns="96628" tIns="48314" rIns="96628" bIns="48314"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1" y="9519056"/>
            <a:ext cx="2985558" cy="502834"/>
          </a:xfrm>
          <a:prstGeom prst="rect">
            <a:avLst/>
          </a:prstGeom>
        </p:spPr>
        <p:txBody>
          <a:bodyPr vert="horz" lIns="96628" tIns="48314" rIns="96628" bIns="48314" rtlCol="0" anchor="b"/>
          <a:lstStyle>
            <a:lvl1pPr algn="l">
              <a:defRPr sz="1300"/>
            </a:lvl1pPr>
          </a:lstStyle>
          <a:p>
            <a:endParaRPr lang="es-ES"/>
          </a:p>
        </p:txBody>
      </p:sp>
      <p:sp>
        <p:nvSpPr>
          <p:cNvPr id="7" name="Marcador de número de diapositiva 6"/>
          <p:cNvSpPr>
            <a:spLocks noGrp="1"/>
          </p:cNvSpPr>
          <p:nvPr>
            <p:ph type="sldNum" sz="quarter" idx="5"/>
          </p:nvPr>
        </p:nvSpPr>
        <p:spPr>
          <a:xfrm>
            <a:off x="3902598" y="9519056"/>
            <a:ext cx="2985558" cy="502834"/>
          </a:xfrm>
          <a:prstGeom prst="rect">
            <a:avLst/>
          </a:prstGeom>
        </p:spPr>
        <p:txBody>
          <a:bodyPr vert="horz" lIns="96628" tIns="48314" rIns="96628" bIns="48314" rtlCol="0" anchor="b"/>
          <a:lstStyle>
            <a:lvl1pPr algn="r">
              <a:defRPr sz="1300"/>
            </a:lvl1pPr>
          </a:lstStyle>
          <a:p>
            <a:fld id="{37B232B6-127F-4957-8CE1-0D3B3046BF0B}" type="slidenum">
              <a:rPr lang="es-ES" smtClean="0"/>
              <a:t>‹Nº›</a:t>
            </a:fld>
            <a:endParaRPr lang="es-ES"/>
          </a:p>
        </p:txBody>
      </p:sp>
    </p:spTree>
    <p:extLst>
      <p:ext uri="{BB962C8B-B14F-4D97-AF65-F5344CB8AC3E}">
        <p14:creationId xmlns:p14="http://schemas.microsoft.com/office/powerpoint/2010/main" val="4029121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37B232B6-127F-4957-8CE1-0D3B3046BF0B}" type="slidenum">
              <a:rPr lang="es-ES" smtClean="0"/>
              <a:t>1</a:t>
            </a:fld>
            <a:endParaRPr lang="es-ES"/>
          </a:p>
        </p:txBody>
      </p:sp>
    </p:spTree>
    <p:extLst>
      <p:ext uri="{BB962C8B-B14F-4D97-AF65-F5344CB8AC3E}">
        <p14:creationId xmlns:p14="http://schemas.microsoft.com/office/powerpoint/2010/main" val="256243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B7C052F-FD5D-4C3F-98BF-5E69464885B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ACBD1700-3734-4DAC-869C-435E269274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F40A11B1-6288-4A31-BC76-2FE37448E514}"/>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10867AED-0D4D-417B-AB60-04FD7AFF746D}"/>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F55BC028-B48C-4B1E-8DC1-6E629745A1EC}"/>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29942929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66B563-75CC-4009-8454-0C7985763E4B}"/>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4AA18973-5A7E-4E34-9641-F54B6FA7293E}"/>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D0D7C4D5-3E71-414E-B4AA-FB3DE8489B8C}"/>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AD974A8F-2FE9-4B20-BF5A-79F455579CB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347D32F-49AD-41C5-B12E-FD459321E804}"/>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3175230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C4855DDE-DBA9-4E2B-B7E4-760AC74F9E67}"/>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7E6650FE-BF67-4C2C-8E58-A527C3983CD3}"/>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5F851241-07B8-4B0A-B526-40F907C012CD}"/>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E6713DC5-334C-4DCC-AFFB-A3FBB655375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C8500F79-68F5-4E85-B823-339B9DC7E304}"/>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3697062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597857-06C8-4078-A392-00C49AF34856}"/>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E18632D0-4A90-4A8D-9EE6-6090D5ECD223}"/>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E6ECB734-D5E7-4037-BC38-20FF201E3DCD}"/>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511E18D9-8762-435C-9649-5882B03165F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EF73FC7-960B-4046-9103-19BFA0907DCC}"/>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2779610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A3D328-DE25-46A3-A9A8-58F881D0E2B9}"/>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C321777A-99F4-42B5-95EA-D527C64E90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D468DC0F-66C5-4F70-BADD-4F89A08D3E71}"/>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36B5D2BC-4C89-47D3-B06D-A6872F2FF35D}"/>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0EBD3A6B-4272-417B-BBD6-E9D5D9EF7EB6}"/>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1635173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B8D65B-BC50-4311-9993-09F0502B5DC9}"/>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B3DD1A32-FC8D-4398-8353-50BEC7C1B793}"/>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27F00528-7A10-4B2F-8D03-EEE1C9314F82}"/>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5E068A15-19E0-489B-A769-AF6A787D1B97}"/>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6" name="Marcador de pie de página 5">
            <a:extLst>
              <a:ext uri="{FF2B5EF4-FFF2-40B4-BE49-F238E27FC236}">
                <a16:creationId xmlns:a16="http://schemas.microsoft.com/office/drawing/2014/main" id="{89510900-9E0D-453B-BC90-29FD208399B9}"/>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5B36D6DC-6C5A-4F5F-9441-244FFAE5A858}"/>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3564545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D2EC4F-3EE7-4B67-B031-93D3483A944C}"/>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4CD8F6FC-237A-40F7-8F28-9AFFA5A270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02091E8E-ECEE-461A-BE05-96A27A875870}"/>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F1F0390C-89CC-478C-9CD4-3F03D29AC3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0DB4B04-CEEF-4E22-8C15-179E11D54524}"/>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21A2F049-5DAE-4601-9008-86A01909FB9B}"/>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8" name="Marcador de pie de página 7">
            <a:extLst>
              <a:ext uri="{FF2B5EF4-FFF2-40B4-BE49-F238E27FC236}">
                <a16:creationId xmlns:a16="http://schemas.microsoft.com/office/drawing/2014/main" id="{09628EBB-2097-4DA2-9B76-33A0E5ED2C5E}"/>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6A978C98-B8C1-4368-A064-2958D4D6A32C}"/>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2747738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90B3CE-5807-4CDC-A691-9C33893B5471}"/>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143835B4-5B9F-4CA2-8E4B-80C85F9DF417}"/>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4" name="Marcador de pie de página 3">
            <a:extLst>
              <a:ext uri="{FF2B5EF4-FFF2-40B4-BE49-F238E27FC236}">
                <a16:creationId xmlns:a16="http://schemas.microsoft.com/office/drawing/2014/main" id="{05445664-9B2E-445B-A14F-B1C2F1DEBFD9}"/>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5FC77316-CF79-413F-AFAA-C8A54AD5F192}"/>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33325222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7E602D3-6A78-4724-B239-F14F3EA7A554}"/>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3" name="Marcador de pie de página 2">
            <a:extLst>
              <a:ext uri="{FF2B5EF4-FFF2-40B4-BE49-F238E27FC236}">
                <a16:creationId xmlns:a16="http://schemas.microsoft.com/office/drawing/2014/main" id="{A47A13E6-5857-42AF-A16D-A50BCB597B17}"/>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165B8AA8-B799-4C8C-A164-63D2DA3CD0DB}"/>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1741063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3C32DB-7863-48D1-8CFC-22444851E88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D5D4DD1F-D7A4-4C18-A77A-5843695984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02D187E1-C8F5-4FFC-B922-86497BF65E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FBD2C51-D5DA-41A3-8D51-434BC28D3423}"/>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6" name="Marcador de pie de página 5">
            <a:extLst>
              <a:ext uri="{FF2B5EF4-FFF2-40B4-BE49-F238E27FC236}">
                <a16:creationId xmlns:a16="http://schemas.microsoft.com/office/drawing/2014/main" id="{2C6F53C5-5068-4D21-8A00-AC254FA30FAA}"/>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235E9E39-59C1-4818-8BA8-F13A754EFC2C}"/>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896412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6960EB-2E2F-49BF-AC5F-210F5D8E1E9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6F85E725-C121-40ED-A389-7FE5CD5041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C1079EF6-1C92-460A-A8EF-0F9002A950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F5039FB-C933-48BB-8C9A-972B3D0F11CF}"/>
              </a:ext>
            </a:extLst>
          </p:cNvPr>
          <p:cNvSpPr>
            <a:spLocks noGrp="1"/>
          </p:cNvSpPr>
          <p:nvPr>
            <p:ph type="dt" sz="half" idx="10"/>
          </p:nvPr>
        </p:nvSpPr>
        <p:spPr/>
        <p:txBody>
          <a:bodyPr/>
          <a:lstStyle/>
          <a:p>
            <a:fld id="{0D74169B-170E-4317-8637-16E64C8D67EF}" type="datetimeFigureOut">
              <a:rPr lang="es-ES" smtClean="0"/>
              <a:t>25/11/2020</a:t>
            </a:fld>
            <a:endParaRPr lang="es-ES"/>
          </a:p>
        </p:txBody>
      </p:sp>
      <p:sp>
        <p:nvSpPr>
          <p:cNvPr id="6" name="Marcador de pie de página 5">
            <a:extLst>
              <a:ext uri="{FF2B5EF4-FFF2-40B4-BE49-F238E27FC236}">
                <a16:creationId xmlns:a16="http://schemas.microsoft.com/office/drawing/2014/main" id="{359DEA3D-307A-432D-BF42-49B05A0D283C}"/>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520C2814-5468-4A59-9A51-685384CF264A}"/>
              </a:ext>
            </a:extLst>
          </p:cNvPr>
          <p:cNvSpPr>
            <a:spLocks noGrp="1"/>
          </p:cNvSpPr>
          <p:nvPr>
            <p:ph type="sldNum" sz="quarter" idx="12"/>
          </p:nvPr>
        </p:nvSpPr>
        <p:spPr/>
        <p:txBody>
          <a:bodyPr/>
          <a:lstStyle/>
          <a:p>
            <a:fld id="{E534AB51-C9DB-45C7-8FB4-7421DA18576A}" type="slidenum">
              <a:rPr lang="es-ES" smtClean="0"/>
              <a:t>‹Nº›</a:t>
            </a:fld>
            <a:endParaRPr lang="es-ES"/>
          </a:p>
        </p:txBody>
      </p:sp>
    </p:spTree>
    <p:extLst>
      <p:ext uri="{BB962C8B-B14F-4D97-AF65-F5344CB8AC3E}">
        <p14:creationId xmlns:p14="http://schemas.microsoft.com/office/powerpoint/2010/main" val="3573368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D1589220-3C66-4311-856D-04B5FA1E15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AE04E25A-4AE6-4DEF-8904-2099E1D982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3C705112-C31C-4D01-8FBE-357F5EC115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74169B-170E-4317-8637-16E64C8D67EF}" type="datetimeFigureOut">
              <a:rPr lang="es-ES" smtClean="0"/>
              <a:t>25/11/2020</a:t>
            </a:fld>
            <a:endParaRPr lang="es-ES"/>
          </a:p>
        </p:txBody>
      </p:sp>
      <p:sp>
        <p:nvSpPr>
          <p:cNvPr id="5" name="Marcador de pie de página 4">
            <a:extLst>
              <a:ext uri="{FF2B5EF4-FFF2-40B4-BE49-F238E27FC236}">
                <a16:creationId xmlns:a16="http://schemas.microsoft.com/office/drawing/2014/main" id="{69650E11-9C4E-45B2-97E4-7E332AE3E8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42961D5D-B0D1-4F37-B81D-A557FA50FD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34AB51-C9DB-45C7-8FB4-7421DA18576A}" type="slidenum">
              <a:rPr lang="es-ES" smtClean="0"/>
              <a:t>‹Nº›</a:t>
            </a:fld>
            <a:endParaRPr lang="es-ES"/>
          </a:p>
        </p:txBody>
      </p:sp>
    </p:spTree>
    <p:extLst>
      <p:ext uri="{BB962C8B-B14F-4D97-AF65-F5344CB8AC3E}">
        <p14:creationId xmlns:p14="http://schemas.microsoft.com/office/powerpoint/2010/main" val="5660871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24" Type="http://schemas.openxmlformats.org/officeDocument/2006/relationships/image" Target="../media/image22.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image" Target="../media/image21.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What is Neural Network? | Data Science Blog | Dimensionless">
            <a:extLst>
              <a:ext uri="{FF2B5EF4-FFF2-40B4-BE49-F238E27FC236}">
                <a16:creationId xmlns:a16="http://schemas.microsoft.com/office/drawing/2014/main" id="{483CC66F-71FD-46D3-8630-9DA4035EDAF1}"/>
              </a:ext>
            </a:extLst>
          </p:cNvPr>
          <p:cNvPicPr>
            <a:picLocks noChangeAspect="1" noChangeArrowheads="1"/>
          </p:cNvPicPr>
          <p:nvPr/>
        </p:nvPicPr>
        <p:blipFill>
          <a:blip r:embed="rId3">
            <a:alphaModFix amt="10000"/>
            <a:extLst>
              <a:ext uri="{28A0092B-C50C-407E-A947-70E740481C1C}">
                <a14:useLocalDpi xmlns:a14="http://schemas.microsoft.com/office/drawing/2010/main"/>
              </a:ext>
            </a:extLst>
          </a:blip>
          <a:srcRect/>
          <a:stretch>
            <a:fillRect/>
          </a:stretch>
        </p:blipFill>
        <p:spPr bwMode="auto">
          <a:xfrm>
            <a:off x="-106598" y="1284857"/>
            <a:ext cx="12411242" cy="580488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a:extLst>
              <a:ext uri="{FF2B5EF4-FFF2-40B4-BE49-F238E27FC236}">
                <a16:creationId xmlns:a16="http://schemas.microsoft.com/office/drawing/2014/main" id="{CB495EC4-A567-474C-83B6-8E917E43C9AC}"/>
              </a:ext>
            </a:extLst>
          </p:cNvPr>
          <p:cNvSpPr/>
          <p:nvPr/>
        </p:nvSpPr>
        <p:spPr>
          <a:xfrm>
            <a:off x="0" y="0"/>
            <a:ext cx="12192000" cy="1304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ca-ES" sz="2800" b="1" dirty="0"/>
              <a:t>  GTZAN </a:t>
            </a:r>
            <a:r>
              <a:rPr lang="ca-ES" sz="2800" b="1" dirty="0" err="1"/>
              <a:t>Dataset</a:t>
            </a:r>
            <a:r>
              <a:rPr lang="ca-ES" sz="2800" b="1" dirty="0"/>
              <a:t> </a:t>
            </a:r>
            <a:r>
              <a:rPr lang="ca-ES" sz="2800" b="1" dirty="0" err="1"/>
              <a:t>Study</a:t>
            </a:r>
            <a:endParaRPr lang="ca-ES" sz="2800" b="1" dirty="0"/>
          </a:p>
          <a:p>
            <a:r>
              <a:rPr lang="ca-ES" sz="600" b="1" dirty="0"/>
              <a:t>         </a:t>
            </a:r>
            <a:r>
              <a:rPr lang="ca-ES" sz="1400" b="1" dirty="0"/>
              <a:t>Estudi avançat de la Classificació de Música per Gènere</a:t>
            </a:r>
          </a:p>
        </p:txBody>
      </p:sp>
      <p:cxnSp>
        <p:nvCxnSpPr>
          <p:cNvPr id="6" name="Conector recto 5">
            <a:extLst>
              <a:ext uri="{FF2B5EF4-FFF2-40B4-BE49-F238E27FC236}">
                <a16:creationId xmlns:a16="http://schemas.microsoft.com/office/drawing/2014/main" id="{CF434DB6-CBA7-4E64-9211-EF3AA5080F1F}"/>
              </a:ext>
            </a:extLst>
          </p:cNvPr>
          <p:cNvCxnSpPr/>
          <p:nvPr/>
        </p:nvCxnSpPr>
        <p:spPr>
          <a:xfrm>
            <a:off x="0" y="1169522"/>
            <a:ext cx="12192000"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 name="Diagrama de flujo: conector fuera de página 6">
            <a:extLst>
              <a:ext uri="{FF2B5EF4-FFF2-40B4-BE49-F238E27FC236}">
                <a16:creationId xmlns:a16="http://schemas.microsoft.com/office/drawing/2014/main" id="{13CC3BAE-F3CF-4BD7-B38C-9766E6FDE5EE}"/>
              </a:ext>
            </a:extLst>
          </p:cNvPr>
          <p:cNvSpPr/>
          <p:nvPr/>
        </p:nvSpPr>
        <p:spPr>
          <a:xfrm>
            <a:off x="10403080" y="0"/>
            <a:ext cx="1298961" cy="1714495"/>
          </a:xfrm>
          <a:prstGeom prst="flowChartOffpageConnector">
            <a:avLst/>
          </a:prstGeom>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9" name="Conector recto 8">
            <a:extLst>
              <a:ext uri="{FF2B5EF4-FFF2-40B4-BE49-F238E27FC236}">
                <a16:creationId xmlns:a16="http://schemas.microsoft.com/office/drawing/2014/main" id="{E8D02D44-AF56-4176-8BCB-8194B12DFF98}"/>
              </a:ext>
            </a:extLst>
          </p:cNvPr>
          <p:cNvCxnSpPr>
            <a:cxnSpLocks/>
          </p:cNvCxnSpPr>
          <p:nvPr/>
        </p:nvCxnSpPr>
        <p:spPr>
          <a:xfrm>
            <a:off x="10488890" y="0"/>
            <a:ext cx="0" cy="1286444"/>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11" name="Conector recto 10">
            <a:extLst>
              <a:ext uri="{FF2B5EF4-FFF2-40B4-BE49-F238E27FC236}">
                <a16:creationId xmlns:a16="http://schemas.microsoft.com/office/drawing/2014/main" id="{DD902669-A47A-41FD-BDCD-F56FF370229E}"/>
              </a:ext>
            </a:extLst>
          </p:cNvPr>
          <p:cNvCxnSpPr>
            <a:cxnSpLocks/>
          </p:cNvCxnSpPr>
          <p:nvPr/>
        </p:nvCxnSpPr>
        <p:spPr>
          <a:xfrm>
            <a:off x="11618536" y="0"/>
            <a:ext cx="0" cy="1286444"/>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12" name="Conector recto 11">
            <a:extLst>
              <a:ext uri="{FF2B5EF4-FFF2-40B4-BE49-F238E27FC236}">
                <a16:creationId xmlns:a16="http://schemas.microsoft.com/office/drawing/2014/main" id="{61F026E3-D57E-4737-A060-F1144D42DABC}"/>
              </a:ext>
            </a:extLst>
          </p:cNvPr>
          <p:cNvCxnSpPr>
            <a:cxnSpLocks/>
          </p:cNvCxnSpPr>
          <p:nvPr/>
        </p:nvCxnSpPr>
        <p:spPr>
          <a:xfrm>
            <a:off x="10488890" y="1286444"/>
            <a:ext cx="563670" cy="278516"/>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16" name="Conector recto 15">
            <a:extLst>
              <a:ext uri="{FF2B5EF4-FFF2-40B4-BE49-F238E27FC236}">
                <a16:creationId xmlns:a16="http://schemas.microsoft.com/office/drawing/2014/main" id="{6439177C-2A6A-41B0-84A9-C52A51869EA7}"/>
              </a:ext>
            </a:extLst>
          </p:cNvPr>
          <p:cNvCxnSpPr>
            <a:cxnSpLocks/>
          </p:cNvCxnSpPr>
          <p:nvPr/>
        </p:nvCxnSpPr>
        <p:spPr>
          <a:xfrm flipV="1">
            <a:off x="11052560" y="1286444"/>
            <a:ext cx="565976" cy="278516"/>
          </a:xfrm>
          <a:prstGeom prst="line">
            <a:avLst/>
          </a:prstGeom>
          <a:ln>
            <a:prstDash val="dash"/>
          </a:ln>
        </p:spPr>
        <p:style>
          <a:lnRef idx="1">
            <a:schemeClr val="dk1"/>
          </a:lnRef>
          <a:fillRef idx="0">
            <a:schemeClr val="dk1"/>
          </a:fillRef>
          <a:effectRef idx="0">
            <a:schemeClr val="dk1"/>
          </a:effectRef>
          <a:fontRef idx="minor">
            <a:schemeClr val="tx1"/>
          </a:fontRef>
        </p:style>
      </p:cxnSp>
      <p:pic>
        <p:nvPicPr>
          <p:cNvPr id="1026" name="Picture 2">
            <a:extLst>
              <a:ext uri="{FF2B5EF4-FFF2-40B4-BE49-F238E27FC236}">
                <a16:creationId xmlns:a16="http://schemas.microsoft.com/office/drawing/2014/main" id="{D15E4FAD-9A0F-4832-9FED-91C711633628}"/>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a:stretch/>
        </p:blipFill>
        <p:spPr bwMode="auto">
          <a:xfrm>
            <a:off x="10265360" y="421432"/>
            <a:ext cx="1574400" cy="3728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30483E3-A513-4CC5-A19D-C178081F8A0B}"/>
              </a:ext>
            </a:extLst>
          </p:cNvPr>
          <p:cNvPicPr>
            <a:picLocks noChangeAspect="1" noChangeArrowheads="1"/>
          </p:cNvPicPr>
          <p:nvPr/>
        </p:nvPicPr>
        <p:blipFill rotWithShape="1">
          <a:blip r:embed="rId5">
            <a:extLst>
              <a:ext uri="{28A0092B-C50C-407E-A947-70E740481C1C}">
                <a14:useLocalDpi xmlns:a14="http://schemas.microsoft.com/office/drawing/2010/main"/>
              </a:ext>
            </a:extLst>
          </a:blip>
          <a:srcRect/>
          <a:stretch/>
        </p:blipFill>
        <p:spPr bwMode="auto">
          <a:xfrm>
            <a:off x="10516041" y="990958"/>
            <a:ext cx="1075344" cy="222896"/>
          </a:xfrm>
          <a:prstGeom prst="rect">
            <a:avLst/>
          </a:prstGeom>
          <a:noFill/>
          <a:extLst>
            <a:ext uri="{909E8E84-426E-40DD-AFC4-6F175D3DCCD1}">
              <a14:hiddenFill xmlns:a14="http://schemas.microsoft.com/office/drawing/2010/main">
                <a:solidFill>
                  <a:srgbClr val="FFFFFF"/>
                </a:solidFill>
              </a14:hiddenFill>
            </a:ext>
          </a:extLst>
        </p:spPr>
      </p:pic>
      <p:sp>
        <p:nvSpPr>
          <p:cNvPr id="28" name="CuadroTexto 27">
            <a:extLst>
              <a:ext uri="{FF2B5EF4-FFF2-40B4-BE49-F238E27FC236}">
                <a16:creationId xmlns:a16="http://schemas.microsoft.com/office/drawing/2014/main" id="{945034AC-8AB9-4733-807E-13EAB414C809}"/>
              </a:ext>
            </a:extLst>
          </p:cNvPr>
          <p:cNvSpPr txBox="1"/>
          <p:nvPr/>
        </p:nvSpPr>
        <p:spPr>
          <a:xfrm>
            <a:off x="164896" y="936855"/>
            <a:ext cx="3402213" cy="276999"/>
          </a:xfrm>
          <a:prstGeom prst="rect">
            <a:avLst/>
          </a:prstGeom>
          <a:noFill/>
        </p:spPr>
        <p:txBody>
          <a:bodyPr wrap="none" rtlCol="0">
            <a:spAutoFit/>
          </a:bodyPr>
          <a:lstStyle/>
          <a:p>
            <a:r>
              <a:rPr lang="ca-ES" sz="1200" dirty="0">
                <a:solidFill>
                  <a:schemeClr val="bg1"/>
                </a:solidFill>
              </a:rPr>
              <a:t>Roger Boadella, Jorge Giménez, Juan Carlos Soriano</a:t>
            </a:r>
            <a:endParaRPr lang="es-ES" sz="1200" dirty="0">
              <a:solidFill>
                <a:schemeClr val="bg1"/>
              </a:solidFill>
            </a:endParaRPr>
          </a:p>
        </p:txBody>
      </p:sp>
      <p:cxnSp>
        <p:nvCxnSpPr>
          <p:cNvPr id="30" name="Conector recto 29">
            <a:extLst>
              <a:ext uri="{FF2B5EF4-FFF2-40B4-BE49-F238E27FC236}">
                <a16:creationId xmlns:a16="http://schemas.microsoft.com/office/drawing/2014/main" id="{21963DB2-8A74-4EA8-B336-95A040DC3208}"/>
              </a:ext>
            </a:extLst>
          </p:cNvPr>
          <p:cNvCxnSpPr/>
          <p:nvPr/>
        </p:nvCxnSpPr>
        <p:spPr>
          <a:xfrm>
            <a:off x="2920621" y="2033517"/>
            <a:ext cx="0" cy="4544704"/>
          </a:xfrm>
          <a:prstGeom prst="line">
            <a:avLst/>
          </a:prstGeom>
          <a:ln>
            <a:solidFill>
              <a:schemeClr val="bg2">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4" name="Conector recto 33">
            <a:extLst>
              <a:ext uri="{FF2B5EF4-FFF2-40B4-BE49-F238E27FC236}">
                <a16:creationId xmlns:a16="http://schemas.microsoft.com/office/drawing/2014/main" id="{86BA1BB3-F9CD-4956-8F19-3F55A8B1BFFE}"/>
              </a:ext>
            </a:extLst>
          </p:cNvPr>
          <p:cNvCxnSpPr/>
          <p:nvPr/>
        </p:nvCxnSpPr>
        <p:spPr>
          <a:xfrm>
            <a:off x="6093725" y="2033517"/>
            <a:ext cx="0" cy="4544704"/>
          </a:xfrm>
          <a:prstGeom prst="line">
            <a:avLst/>
          </a:prstGeom>
          <a:ln>
            <a:solidFill>
              <a:schemeClr val="bg2">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5" name="Conector recto 34">
            <a:extLst>
              <a:ext uri="{FF2B5EF4-FFF2-40B4-BE49-F238E27FC236}">
                <a16:creationId xmlns:a16="http://schemas.microsoft.com/office/drawing/2014/main" id="{E37ABC51-54D8-4EEB-BCCA-68A0F141DAB0}"/>
              </a:ext>
            </a:extLst>
          </p:cNvPr>
          <p:cNvCxnSpPr/>
          <p:nvPr/>
        </p:nvCxnSpPr>
        <p:spPr>
          <a:xfrm>
            <a:off x="9064388" y="2033517"/>
            <a:ext cx="0" cy="4544704"/>
          </a:xfrm>
          <a:prstGeom prst="line">
            <a:avLst/>
          </a:prstGeom>
          <a:ln>
            <a:solidFill>
              <a:schemeClr val="bg2">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1" name="CuadroTexto 30">
            <a:extLst>
              <a:ext uri="{FF2B5EF4-FFF2-40B4-BE49-F238E27FC236}">
                <a16:creationId xmlns:a16="http://schemas.microsoft.com/office/drawing/2014/main" id="{A755E2D4-0557-4EAC-BB50-65905BDFD7E8}"/>
              </a:ext>
            </a:extLst>
          </p:cNvPr>
          <p:cNvSpPr txBox="1"/>
          <p:nvPr/>
        </p:nvSpPr>
        <p:spPr>
          <a:xfrm>
            <a:off x="164896" y="1952513"/>
            <a:ext cx="2605190" cy="1077218"/>
          </a:xfrm>
          <a:prstGeom prst="rect">
            <a:avLst/>
          </a:prstGeom>
          <a:noFill/>
        </p:spPr>
        <p:txBody>
          <a:bodyPr wrap="square" rtlCol="0">
            <a:spAutoFit/>
          </a:bodyPr>
          <a:lstStyle/>
          <a:p>
            <a:r>
              <a:rPr lang="ca-ES" sz="1400" b="1" dirty="0">
                <a:solidFill>
                  <a:schemeClr val="accent1"/>
                </a:solidFill>
              </a:rPr>
              <a:t>Introducció</a:t>
            </a:r>
          </a:p>
          <a:p>
            <a:pPr algn="just"/>
            <a:r>
              <a:rPr lang="ca-ES" sz="1000" dirty="0"/>
              <a:t>En aquest projecte s’estudiarà com es poden generar i entrenar models d’aprenentatge computacional que s’encarreguin de classificar correctament una cançó especifica en diferents gèneres de música.</a:t>
            </a:r>
            <a:endParaRPr lang="es-ES" sz="900" dirty="0"/>
          </a:p>
        </p:txBody>
      </p:sp>
      <p:cxnSp>
        <p:nvCxnSpPr>
          <p:cNvPr id="3" name="Conector recto 2">
            <a:extLst>
              <a:ext uri="{FF2B5EF4-FFF2-40B4-BE49-F238E27FC236}">
                <a16:creationId xmlns:a16="http://schemas.microsoft.com/office/drawing/2014/main" id="{469F3588-110E-4434-9E5E-16B97015C5FD}"/>
              </a:ext>
            </a:extLst>
          </p:cNvPr>
          <p:cNvCxnSpPr/>
          <p:nvPr/>
        </p:nvCxnSpPr>
        <p:spPr>
          <a:xfrm>
            <a:off x="164896" y="3209731"/>
            <a:ext cx="2605190"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9" name="CuadroTexto 18">
            <a:extLst>
              <a:ext uri="{FF2B5EF4-FFF2-40B4-BE49-F238E27FC236}">
                <a16:creationId xmlns:a16="http://schemas.microsoft.com/office/drawing/2014/main" id="{897CFA4B-5791-4685-847B-A51708BAA1DF}"/>
              </a:ext>
            </a:extLst>
          </p:cNvPr>
          <p:cNvSpPr txBox="1"/>
          <p:nvPr/>
        </p:nvSpPr>
        <p:spPr>
          <a:xfrm>
            <a:off x="164896" y="3257076"/>
            <a:ext cx="2605190" cy="2239074"/>
          </a:xfrm>
          <a:prstGeom prst="rect">
            <a:avLst/>
          </a:prstGeom>
          <a:noFill/>
        </p:spPr>
        <p:txBody>
          <a:bodyPr wrap="square" rtlCol="0">
            <a:spAutoFit/>
          </a:bodyPr>
          <a:lstStyle/>
          <a:p>
            <a:r>
              <a:rPr lang="ca-ES" sz="1400" b="1" dirty="0" err="1">
                <a:solidFill>
                  <a:schemeClr val="accent1"/>
                </a:solidFill>
              </a:rPr>
              <a:t>Dataset</a:t>
            </a:r>
            <a:endParaRPr lang="ca-ES" sz="1400" b="1" dirty="0">
              <a:solidFill>
                <a:schemeClr val="accent1"/>
              </a:solidFill>
            </a:endParaRPr>
          </a:p>
          <a:p>
            <a:pPr algn="just"/>
            <a:r>
              <a:rPr lang="ca-ES" sz="800" dirty="0"/>
              <a:t>El </a:t>
            </a:r>
            <a:r>
              <a:rPr lang="ca-ES" sz="800" dirty="0" err="1"/>
              <a:t>dataset</a:t>
            </a:r>
            <a:r>
              <a:rPr lang="ca-ES" sz="800" dirty="0"/>
              <a:t> consta de dos conjunts de dades. Tenim un total de 100 fitxers d’àudio per a cada gènere, d’un total de 10: Blues, Classical, Country, Disco, </a:t>
            </a:r>
            <a:r>
              <a:rPr lang="ca-ES" sz="800" dirty="0" err="1"/>
              <a:t>Hip</a:t>
            </a:r>
            <a:r>
              <a:rPr lang="ca-ES" sz="800" dirty="0"/>
              <a:t> </a:t>
            </a:r>
            <a:r>
              <a:rPr lang="ca-ES" sz="800" dirty="0" err="1"/>
              <a:t>Hop</a:t>
            </a:r>
            <a:r>
              <a:rPr lang="ca-ES" sz="800" dirty="0"/>
              <a:t>, Jazz, Metal, Pop, Reggae i Rock.</a:t>
            </a:r>
          </a:p>
          <a:p>
            <a:pPr algn="just"/>
            <a:r>
              <a:rPr lang="ca-ES" sz="800" dirty="0"/>
              <a:t>Els dos conjunts costen de dos arxius .</a:t>
            </a:r>
            <a:r>
              <a:rPr lang="ca-ES" sz="800" dirty="0" err="1"/>
              <a:t>csv</a:t>
            </a:r>
            <a:r>
              <a:rPr lang="ca-ES" sz="800" dirty="0"/>
              <a:t>: features_30_sec i features_3_sec. La primera base de dades té les característiques de tots els arxius complets, mentre que el segon conjunt de dades ens mostra les característiques de tots els fragments d’àudio dividits en petits </a:t>
            </a:r>
            <a:r>
              <a:rPr lang="ca-ES" sz="800" dirty="0" err="1"/>
              <a:t>subfragments</a:t>
            </a:r>
            <a:r>
              <a:rPr lang="ca-ES" sz="800" dirty="0"/>
              <a:t> de 3 segons cadascun.</a:t>
            </a:r>
          </a:p>
          <a:p>
            <a:pPr algn="just">
              <a:lnSpc>
                <a:spcPct val="150000"/>
              </a:lnSpc>
            </a:pPr>
            <a:r>
              <a:rPr lang="ca-ES" sz="900" b="1" dirty="0">
                <a:solidFill>
                  <a:schemeClr val="accent1"/>
                </a:solidFill>
              </a:rPr>
              <a:t>ATRIBUTS</a:t>
            </a:r>
            <a:endParaRPr lang="ca-ES" sz="800" b="1" dirty="0">
              <a:solidFill>
                <a:schemeClr val="accent1"/>
              </a:solidFill>
            </a:endParaRPr>
          </a:p>
          <a:p>
            <a:pPr marL="171450" indent="-171450" algn="just">
              <a:buClr>
                <a:schemeClr val="accent1"/>
              </a:buClr>
              <a:buFont typeface="Arial" panose="020B0604020202020204" pitchFamily="34" charset="0"/>
              <a:buChar char="•"/>
            </a:pPr>
            <a:r>
              <a:rPr lang="ca-ES" sz="800" dirty="0"/>
              <a:t>La majoria dividits en “</a:t>
            </a:r>
            <a:r>
              <a:rPr lang="ca-ES" sz="800" dirty="0" err="1"/>
              <a:t>mean</a:t>
            </a:r>
            <a:r>
              <a:rPr lang="ca-ES" sz="800" dirty="0"/>
              <a:t>” i “</a:t>
            </a:r>
            <a:r>
              <a:rPr lang="ca-ES" sz="800" dirty="0" err="1"/>
              <a:t>variation</a:t>
            </a:r>
            <a:r>
              <a:rPr lang="ca-ES" sz="800" dirty="0"/>
              <a:t>”.</a:t>
            </a:r>
          </a:p>
          <a:p>
            <a:pPr marL="171450" indent="-171450" algn="just">
              <a:buClr>
                <a:schemeClr val="accent1"/>
              </a:buClr>
              <a:buFont typeface="Arial" panose="020B0604020202020204" pitchFamily="34" charset="0"/>
              <a:buChar char="•"/>
            </a:pPr>
            <a:r>
              <a:rPr lang="ca-ES" sz="800" dirty="0" err="1"/>
              <a:t>Length</a:t>
            </a:r>
            <a:r>
              <a:rPr lang="ca-ES" sz="800" dirty="0"/>
              <a:t>, </a:t>
            </a:r>
            <a:r>
              <a:rPr lang="ca-ES" sz="800" dirty="0" err="1"/>
              <a:t>Chroma</a:t>
            </a:r>
            <a:r>
              <a:rPr lang="ca-ES" sz="800" dirty="0"/>
              <a:t>, RMS, </a:t>
            </a:r>
            <a:r>
              <a:rPr lang="ca-ES" sz="800" dirty="0" err="1"/>
              <a:t>Spectral</a:t>
            </a:r>
            <a:r>
              <a:rPr lang="ca-ES" sz="800" dirty="0"/>
              <a:t> </a:t>
            </a:r>
            <a:r>
              <a:rPr lang="ca-ES" sz="800" dirty="0" err="1"/>
              <a:t>Centroid</a:t>
            </a:r>
            <a:r>
              <a:rPr lang="ca-ES" sz="800" dirty="0"/>
              <a:t>, </a:t>
            </a:r>
            <a:r>
              <a:rPr lang="ca-ES" sz="800" dirty="0" err="1"/>
              <a:t>Spectral</a:t>
            </a:r>
            <a:r>
              <a:rPr lang="ca-ES" sz="800" dirty="0"/>
              <a:t> </a:t>
            </a:r>
            <a:r>
              <a:rPr lang="ca-ES" sz="800" dirty="0" err="1"/>
              <a:t>Bandwidth</a:t>
            </a:r>
            <a:r>
              <a:rPr lang="ca-ES" sz="800" dirty="0"/>
              <a:t>, </a:t>
            </a:r>
            <a:r>
              <a:rPr lang="ca-ES" sz="800" dirty="0" err="1"/>
              <a:t>Rolloff</a:t>
            </a:r>
            <a:r>
              <a:rPr lang="ca-ES" sz="800" dirty="0"/>
              <a:t>, Zero </a:t>
            </a:r>
            <a:r>
              <a:rPr lang="ca-ES" sz="800" dirty="0" err="1"/>
              <a:t>Crossing</a:t>
            </a:r>
            <a:r>
              <a:rPr lang="ca-ES" sz="800" dirty="0"/>
              <a:t> </a:t>
            </a:r>
            <a:r>
              <a:rPr lang="ca-ES" sz="800" dirty="0" err="1"/>
              <a:t>Ratio</a:t>
            </a:r>
            <a:r>
              <a:rPr lang="ca-ES" sz="800" dirty="0"/>
              <a:t>, </a:t>
            </a:r>
            <a:r>
              <a:rPr lang="ca-ES" sz="800" dirty="0" err="1"/>
              <a:t>Harmony</a:t>
            </a:r>
            <a:r>
              <a:rPr lang="ca-ES" sz="800" dirty="0"/>
              <a:t>, </a:t>
            </a:r>
            <a:r>
              <a:rPr lang="ca-ES" sz="800" dirty="0" err="1"/>
              <a:t>Perceptr</a:t>
            </a:r>
            <a:r>
              <a:rPr lang="ca-ES" sz="800" dirty="0"/>
              <a:t>, Tempo i MFCC.</a:t>
            </a:r>
            <a:endParaRPr lang="ca-ES" sz="700" dirty="0"/>
          </a:p>
        </p:txBody>
      </p:sp>
      <p:pic>
        <p:nvPicPr>
          <p:cNvPr id="8" name="Imagen 7" descr="Texto&#10;&#10;Descripción generada automáticamente">
            <a:extLst>
              <a:ext uri="{FF2B5EF4-FFF2-40B4-BE49-F238E27FC236}">
                <a16:creationId xmlns:a16="http://schemas.microsoft.com/office/drawing/2014/main" id="{D15B62A4-B82F-4143-8696-3BA1A63C2781}"/>
              </a:ext>
            </a:extLst>
          </p:cNvPr>
          <p:cNvPicPr>
            <a:picLocks noChangeAspect="1"/>
          </p:cNvPicPr>
          <p:nvPr/>
        </p:nvPicPr>
        <p:blipFill rotWithShape="1">
          <a:blip r:embed="rId6">
            <a:extLst>
              <a:ext uri="{28A0092B-C50C-407E-A947-70E740481C1C}">
                <a14:useLocalDpi xmlns:a14="http://schemas.microsoft.com/office/drawing/2010/main"/>
              </a:ext>
            </a:extLst>
          </a:blip>
          <a:srcRect/>
          <a:stretch/>
        </p:blipFill>
        <p:spPr>
          <a:xfrm>
            <a:off x="1001165" y="5914418"/>
            <a:ext cx="498756" cy="443346"/>
          </a:xfrm>
          <a:prstGeom prst="rect">
            <a:avLst/>
          </a:prstGeom>
        </p:spPr>
      </p:pic>
      <p:pic>
        <p:nvPicPr>
          <p:cNvPr id="10" name="Picture 2">
            <a:extLst>
              <a:ext uri="{FF2B5EF4-FFF2-40B4-BE49-F238E27FC236}">
                <a16:creationId xmlns:a16="http://schemas.microsoft.com/office/drawing/2014/main" id="{628396BF-1053-4903-9001-24299DF076F4}"/>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1880390" y="5322605"/>
            <a:ext cx="865074" cy="707788"/>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a:extLst>
              <a:ext uri="{FF2B5EF4-FFF2-40B4-BE49-F238E27FC236}">
                <a16:creationId xmlns:a16="http://schemas.microsoft.com/office/drawing/2014/main" id="{A4A30789-702F-42F6-9728-CF25B429CB52}"/>
              </a:ext>
            </a:extLst>
          </p:cNvPr>
          <p:cNvSpPr txBox="1"/>
          <p:nvPr/>
        </p:nvSpPr>
        <p:spPr>
          <a:xfrm>
            <a:off x="1934270" y="5801147"/>
            <a:ext cx="829154" cy="184666"/>
          </a:xfrm>
          <a:prstGeom prst="rect">
            <a:avLst/>
          </a:prstGeom>
          <a:noFill/>
        </p:spPr>
        <p:txBody>
          <a:bodyPr wrap="square" rtlCol="0">
            <a:spAutoFit/>
          </a:bodyPr>
          <a:lstStyle/>
          <a:p>
            <a:r>
              <a:rPr lang="ca-ES" sz="600" dirty="0"/>
              <a:t>features_30_sec.csv</a:t>
            </a:r>
            <a:endParaRPr lang="es-ES" sz="600" dirty="0"/>
          </a:p>
        </p:txBody>
      </p:sp>
      <p:cxnSp>
        <p:nvCxnSpPr>
          <p:cNvPr id="15" name="Conector recto de flecha 14">
            <a:extLst>
              <a:ext uri="{FF2B5EF4-FFF2-40B4-BE49-F238E27FC236}">
                <a16:creationId xmlns:a16="http://schemas.microsoft.com/office/drawing/2014/main" id="{AD6199B3-4AB2-4399-BA14-3CA9C534D8E2}"/>
              </a:ext>
            </a:extLst>
          </p:cNvPr>
          <p:cNvCxnSpPr/>
          <p:nvPr/>
        </p:nvCxnSpPr>
        <p:spPr>
          <a:xfrm flipV="1">
            <a:off x="1557046" y="5676499"/>
            <a:ext cx="321541" cy="47583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26" name="Picture 2">
            <a:extLst>
              <a:ext uri="{FF2B5EF4-FFF2-40B4-BE49-F238E27FC236}">
                <a16:creationId xmlns:a16="http://schemas.microsoft.com/office/drawing/2014/main" id="{AA2A86F3-B34F-4BAF-A94B-76AC8805483D}"/>
              </a:ext>
            </a:extLst>
          </p:cNvPr>
          <p:cNvPicPr>
            <a:picLocks noChangeAspect="1" noChangeArrowheads="1"/>
          </p:cNvPicPr>
          <p:nvPr/>
        </p:nvPicPr>
        <p:blipFill rotWithShape="1">
          <a:blip r:embed="rId8">
            <a:extLst>
              <a:ext uri="{28A0092B-C50C-407E-A947-70E740481C1C}">
                <a14:useLocalDpi xmlns:a14="http://schemas.microsoft.com/office/drawing/2010/main"/>
              </a:ext>
            </a:extLst>
          </a:blip>
          <a:srcRect/>
          <a:stretch/>
        </p:blipFill>
        <p:spPr bwMode="auto">
          <a:xfrm>
            <a:off x="1824840" y="6338564"/>
            <a:ext cx="208066" cy="19463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a:extLst>
              <a:ext uri="{FF2B5EF4-FFF2-40B4-BE49-F238E27FC236}">
                <a16:creationId xmlns:a16="http://schemas.microsoft.com/office/drawing/2014/main" id="{E79B64E7-8196-472A-8FC2-334878D32C5E}"/>
              </a:ext>
            </a:extLst>
          </p:cNvPr>
          <p:cNvPicPr>
            <a:picLocks noChangeAspect="1" noChangeArrowheads="1"/>
          </p:cNvPicPr>
          <p:nvPr/>
        </p:nvPicPr>
        <p:blipFill rotWithShape="1">
          <a:blip r:embed="rId9">
            <a:extLst>
              <a:ext uri="{28A0092B-C50C-407E-A947-70E740481C1C}">
                <a14:useLocalDpi xmlns:a14="http://schemas.microsoft.com/office/drawing/2010/main"/>
              </a:ext>
            </a:extLst>
          </a:blip>
          <a:srcRect/>
          <a:stretch/>
        </p:blipFill>
        <p:spPr bwMode="auto">
          <a:xfrm>
            <a:off x="2094571" y="6128300"/>
            <a:ext cx="150536" cy="707788"/>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a:extLst>
              <a:ext uri="{FF2B5EF4-FFF2-40B4-BE49-F238E27FC236}">
                <a16:creationId xmlns:a16="http://schemas.microsoft.com/office/drawing/2014/main" id="{4B5EF88F-638D-4183-B034-44C377C989AA}"/>
              </a:ext>
            </a:extLst>
          </p:cNvPr>
          <p:cNvPicPr>
            <a:picLocks noChangeAspect="1" noChangeArrowheads="1"/>
          </p:cNvPicPr>
          <p:nvPr/>
        </p:nvPicPr>
        <p:blipFill rotWithShape="1">
          <a:blip r:embed="rId10">
            <a:extLst>
              <a:ext uri="{28A0092B-C50C-407E-A947-70E740481C1C}">
                <a14:useLocalDpi xmlns:a14="http://schemas.microsoft.com/office/drawing/2010/main"/>
              </a:ext>
            </a:extLst>
          </a:blip>
          <a:srcRect/>
          <a:stretch/>
        </p:blipFill>
        <p:spPr bwMode="auto">
          <a:xfrm>
            <a:off x="2307399" y="6128300"/>
            <a:ext cx="112793" cy="707788"/>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a:extLst>
              <a:ext uri="{FF2B5EF4-FFF2-40B4-BE49-F238E27FC236}">
                <a16:creationId xmlns:a16="http://schemas.microsoft.com/office/drawing/2014/main" id="{03A884F8-A0A7-4116-BDB7-584A3DD610AF}"/>
              </a:ext>
            </a:extLst>
          </p:cNvPr>
          <p:cNvPicPr>
            <a:picLocks noChangeAspect="1" noChangeArrowheads="1"/>
          </p:cNvPicPr>
          <p:nvPr/>
        </p:nvPicPr>
        <p:blipFill rotWithShape="1">
          <a:blip r:embed="rId11">
            <a:extLst>
              <a:ext uri="{28A0092B-C50C-407E-A947-70E740481C1C}">
                <a14:useLocalDpi xmlns:a14="http://schemas.microsoft.com/office/drawing/2010/main"/>
              </a:ext>
            </a:extLst>
          </a:blip>
          <a:srcRect/>
          <a:stretch/>
        </p:blipFill>
        <p:spPr bwMode="auto">
          <a:xfrm>
            <a:off x="2484586" y="6128300"/>
            <a:ext cx="122667" cy="707788"/>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a:extLst>
              <a:ext uri="{FF2B5EF4-FFF2-40B4-BE49-F238E27FC236}">
                <a16:creationId xmlns:a16="http://schemas.microsoft.com/office/drawing/2014/main" id="{05C319BC-7D99-47D4-A987-5A90A5B1803F}"/>
              </a:ext>
            </a:extLst>
          </p:cNvPr>
          <p:cNvPicPr>
            <a:picLocks noChangeAspect="1" noChangeArrowheads="1"/>
          </p:cNvPicPr>
          <p:nvPr/>
        </p:nvPicPr>
        <p:blipFill rotWithShape="1">
          <a:blip r:embed="rId12">
            <a:extLst>
              <a:ext uri="{28A0092B-C50C-407E-A947-70E740481C1C}">
                <a14:useLocalDpi xmlns:a14="http://schemas.microsoft.com/office/drawing/2010/main"/>
              </a:ext>
            </a:extLst>
          </a:blip>
          <a:srcRect/>
          <a:stretch/>
        </p:blipFill>
        <p:spPr bwMode="auto">
          <a:xfrm>
            <a:off x="2671647" y="6128300"/>
            <a:ext cx="150537" cy="707788"/>
          </a:xfrm>
          <a:prstGeom prst="rect">
            <a:avLst/>
          </a:prstGeom>
          <a:noFill/>
          <a:extLst>
            <a:ext uri="{909E8E84-426E-40DD-AFC4-6F175D3DCCD1}">
              <a14:hiddenFill xmlns:a14="http://schemas.microsoft.com/office/drawing/2010/main">
                <a:solidFill>
                  <a:srgbClr val="FFFFFF"/>
                </a:solidFill>
              </a14:hiddenFill>
            </a:ext>
          </a:extLst>
        </p:spPr>
      </p:pic>
      <p:sp>
        <p:nvSpPr>
          <p:cNvPr id="17" name="Signo más 16">
            <a:extLst>
              <a:ext uri="{FF2B5EF4-FFF2-40B4-BE49-F238E27FC236}">
                <a16:creationId xmlns:a16="http://schemas.microsoft.com/office/drawing/2014/main" id="{0F0DFA12-51E2-4B51-9101-3945BB0A24DC}"/>
              </a:ext>
            </a:extLst>
          </p:cNvPr>
          <p:cNvSpPr/>
          <p:nvPr/>
        </p:nvSpPr>
        <p:spPr>
          <a:xfrm>
            <a:off x="2039757" y="6411028"/>
            <a:ext cx="50030" cy="45719"/>
          </a:xfrm>
          <a:prstGeom prst="mathPlus">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6" name="Signo más 35">
            <a:extLst>
              <a:ext uri="{FF2B5EF4-FFF2-40B4-BE49-F238E27FC236}">
                <a16:creationId xmlns:a16="http://schemas.microsoft.com/office/drawing/2014/main" id="{52C9F6A6-A581-469F-A37C-45855594AFA0}"/>
              </a:ext>
            </a:extLst>
          </p:cNvPr>
          <p:cNvSpPr/>
          <p:nvPr/>
        </p:nvSpPr>
        <p:spPr>
          <a:xfrm>
            <a:off x="2252154" y="6411028"/>
            <a:ext cx="50030" cy="45719"/>
          </a:xfrm>
          <a:prstGeom prst="mathPlus">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7" name="Signo más 36">
            <a:extLst>
              <a:ext uri="{FF2B5EF4-FFF2-40B4-BE49-F238E27FC236}">
                <a16:creationId xmlns:a16="http://schemas.microsoft.com/office/drawing/2014/main" id="{425AE283-E0F7-41A5-B669-270AC978434C}"/>
              </a:ext>
            </a:extLst>
          </p:cNvPr>
          <p:cNvSpPr/>
          <p:nvPr/>
        </p:nvSpPr>
        <p:spPr>
          <a:xfrm>
            <a:off x="2427374" y="6411027"/>
            <a:ext cx="50030" cy="45719"/>
          </a:xfrm>
          <a:prstGeom prst="mathPlus">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8" name="Signo más 37">
            <a:extLst>
              <a:ext uri="{FF2B5EF4-FFF2-40B4-BE49-F238E27FC236}">
                <a16:creationId xmlns:a16="http://schemas.microsoft.com/office/drawing/2014/main" id="{17D07B1C-24B2-465D-AFD5-3FE02D07E28E}"/>
              </a:ext>
            </a:extLst>
          </p:cNvPr>
          <p:cNvSpPr/>
          <p:nvPr/>
        </p:nvSpPr>
        <p:spPr>
          <a:xfrm>
            <a:off x="2618141" y="6411026"/>
            <a:ext cx="50030" cy="45719"/>
          </a:xfrm>
          <a:prstGeom prst="mathPlus">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9" name="CuadroTexto 38">
            <a:extLst>
              <a:ext uri="{FF2B5EF4-FFF2-40B4-BE49-F238E27FC236}">
                <a16:creationId xmlns:a16="http://schemas.microsoft.com/office/drawing/2014/main" id="{D2AD0B13-B4F5-4898-9F63-59E500FDB225}"/>
              </a:ext>
            </a:extLst>
          </p:cNvPr>
          <p:cNvSpPr txBox="1"/>
          <p:nvPr/>
        </p:nvSpPr>
        <p:spPr>
          <a:xfrm>
            <a:off x="1993030" y="6589083"/>
            <a:ext cx="829154" cy="184666"/>
          </a:xfrm>
          <a:prstGeom prst="rect">
            <a:avLst/>
          </a:prstGeom>
          <a:noFill/>
        </p:spPr>
        <p:txBody>
          <a:bodyPr wrap="square" rtlCol="0">
            <a:spAutoFit/>
          </a:bodyPr>
          <a:lstStyle/>
          <a:p>
            <a:r>
              <a:rPr lang="ca-ES" sz="600" dirty="0"/>
              <a:t>features_3_sec.csv</a:t>
            </a:r>
            <a:endParaRPr lang="es-ES" sz="600" dirty="0"/>
          </a:p>
        </p:txBody>
      </p:sp>
      <p:cxnSp>
        <p:nvCxnSpPr>
          <p:cNvPr id="40" name="Conector recto de flecha 39">
            <a:extLst>
              <a:ext uri="{FF2B5EF4-FFF2-40B4-BE49-F238E27FC236}">
                <a16:creationId xmlns:a16="http://schemas.microsoft.com/office/drawing/2014/main" id="{28F03262-B916-4195-BFCF-21D0C0AF7C93}"/>
              </a:ext>
            </a:extLst>
          </p:cNvPr>
          <p:cNvCxnSpPr>
            <a:cxnSpLocks/>
            <a:endCxn id="26" idx="1"/>
          </p:cNvCxnSpPr>
          <p:nvPr/>
        </p:nvCxnSpPr>
        <p:spPr>
          <a:xfrm>
            <a:off x="1557870" y="6150814"/>
            <a:ext cx="266970" cy="28506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3" name="CuadroTexto 22">
            <a:extLst>
              <a:ext uri="{FF2B5EF4-FFF2-40B4-BE49-F238E27FC236}">
                <a16:creationId xmlns:a16="http://schemas.microsoft.com/office/drawing/2014/main" id="{07724FB3-4C97-4475-9AD1-D836B1B06FE8}"/>
              </a:ext>
            </a:extLst>
          </p:cNvPr>
          <p:cNvSpPr txBox="1"/>
          <p:nvPr/>
        </p:nvSpPr>
        <p:spPr>
          <a:xfrm>
            <a:off x="200146" y="5566038"/>
            <a:ext cx="490840" cy="1169551"/>
          </a:xfrm>
          <a:prstGeom prst="rect">
            <a:avLst/>
          </a:prstGeom>
          <a:noFill/>
        </p:spPr>
        <p:txBody>
          <a:bodyPr wrap="none" rtlCol="0">
            <a:spAutoFit/>
          </a:bodyPr>
          <a:lstStyle/>
          <a:p>
            <a:pPr algn="r"/>
            <a:r>
              <a:rPr lang="ca-ES" sz="700" dirty="0"/>
              <a:t>Blues</a:t>
            </a:r>
          </a:p>
          <a:p>
            <a:pPr algn="r"/>
            <a:r>
              <a:rPr lang="ca-ES" sz="700" dirty="0"/>
              <a:t>Classical</a:t>
            </a:r>
          </a:p>
          <a:p>
            <a:pPr algn="r"/>
            <a:r>
              <a:rPr lang="ca-ES" sz="700" dirty="0"/>
              <a:t>Country</a:t>
            </a:r>
          </a:p>
          <a:p>
            <a:pPr algn="r"/>
            <a:r>
              <a:rPr lang="ca-ES" sz="700" dirty="0"/>
              <a:t>Disco</a:t>
            </a:r>
          </a:p>
          <a:p>
            <a:pPr algn="r"/>
            <a:r>
              <a:rPr lang="ca-ES" sz="700" dirty="0"/>
              <a:t>HipHop</a:t>
            </a:r>
          </a:p>
          <a:p>
            <a:pPr algn="r"/>
            <a:r>
              <a:rPr lang="ca-ES" sz="700" dirty="0"/>
              <a:t>Jazz</a:t>
            </a:r>
          </a:p>
          <a:p>
            <a:pPr algn="r"/>
            <a:r>
              <a:rPr lang="ca-ES" sz="700" dirty="0"/>
              <a:t>Metal</a:t>
            </a:r>
          </a:p>
          <a:p>
            <a:pPr algn="r"/>
            <a:r>
              <a:rPr lang="ca-ES" sz="700" dirty="0"/>
              <a:t>Pop</a:t>
            </a:r>
          </a:p>
          <a:p>
            <a:pPr algn="r"/>
            <a:r>
              <a:rPr lang="ca-ES" sz="700" dirty="0"/>
              <a:t>Reggae</a:t>
            </a:r>
          </a:p>
          <a:p>
            <a:pPr algn="r"/>
            <a:r>
              <a:rPr lang="ca-ES" sz="700" dirty="0"/>
              <a:t>Rock</a:t>
            </a:r>
            <a:endParaRPr lang="es-ES" sz="700" dirty="0"/>
          </a:p>
        </p:txBody>
      </p:sp>
      <p:sp>
        <p:nvSpPr>
          <p:cNvPr id="24" name="Cerrar llave 23">
            <a:extLst>
              <a:ext uri="{FF2B5EF4-FFF2-40B4-BE49-F238E27FC236}">
                <a16:creationId xmlns:a16="http://schemas.microsoft.com/office/drawing/2014/main" id="{206A2067-0935-4688-84A1-3E8CCDB543EE}"/>
              </a:ext>
            </a:extLst>
          </p:cNvPr>
          <p:cNvSpPr/>
          <p:nvPr/>
        </p:nvSpPr>
        <p:spPr>
          <a:xfrm>
            <a:off x="651236" y="5601403"/>
            <a:ext cx="177938" cy="1134186"/>
          </a:xfrm>
          <a:prstGeom prst="rightBrace">
            <a:avLst>
              <a:gd name="adj1" fmla="val 122084"/>
              <a:gd name="adj2" fmla="val 46641"/>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s-ES" dirty="0"/>
          </a:p>
        </p:txBody>
      </p:sp>
      <p:sp>
        <p:nvSpPr>
          <p:cNvPr id="41" name="CuadroTexto 40">
            <a:extLst>
              <a:ext uri="{FF2B5EF4-FFF2-40B4-BE49-F238E27FC236}">
                <a16:creationId xmlns:a16="http://schemas.microsoft.com/office/drawing/2014/main" id="{41F86B3C-24A3-4459-B909-959C279F6C0C}"/>
              </a:ext>
            </a:extLst>
          </p:cNvPr>
          <p:cNvSpPr txBox="1"/>
          <p:nvPr/>
        </p:nvSpPr>
        <p:spPr>
          <a:xfrm>
            <a:off x="3062602" y="1952513"/>
            <a:ext cx="2889143" cy="1415772"/>
          </a:xfrm>
          <a:prstGeom prst="rect">
            <a:avLst/>
          </a:prstGeom>
          <a:noFill/>
        </p:spPr>
        <p:txBody>
          <a:bodyPr wrap="square" rtlCol="0">
            <a:spAutoFit/>
          </a:bodyPr>
          <a:lstStyle/>
          <a:p>
            <a:r>
              <a:rPr lang="ca-ES" sz="1400" b="1" dirty="0">
                <a:solidFill>
                  <a:schemeClr val="accent1"/>
                </a:solidFill>
              </a:rPr>
              <a:t>Entenent l’àudio</a:t>
            </a:r>
          </a:p>
          <a:p>
            <a:pPr algn="just"/>
            <a:r>
              <a:rPr lang="ca-ES" sz="800" dirty="0"/>
              <a:t>Cada fragment </a:t>
            </a:r>
            <a:r>
              <a:rPr lang="ca-ES" sz="800"/>
              <a:t>d’audio</a:t>
            </a:r>
            <a:r>
              <a:rPr lang="ca-ES" sz="800" dirty="0"/>
              <a:t> té uns paràmetres que ens ajuden a distingir-lo de la resta, i fent-hi una abstracció per gèneres en podem trobar els idonis per fer la distinció correcta.</a:t>
            </a:r>
          </a:p>
          <a:p>
            <a:pPr marL="685800" lvl="1" indent="-228600" algn="just">
              <a:buClr>
                <a:schemeClr val="accent1">
                  <a:lumMod val="75000"/>
                </a:schemeClr>
              </a:buClr>
              <a:buFont typeface="+mj-lt"/>
              <a:buAutoNum type="alphaUcPeriod"/>
            </a:pPr>
            <a:r>
              <a:rPr lang="ca-ES" sz="800" dirty="0"/>
              <a:t>Espectrograma en clau Mel: ens mostra l’espectre de l’ona de so</a:t>
            </a:r>
          </a:p>
          <a:p>
            <a:pPr marL="685800" lvl="1" indent="-228600" algn="just">
              <a:buClr>
                <a:schemeClr val="accent1">
                  <a:lumMod val="75000"/>
                </a:schemeClr>
              </a:buClr>
              <a:buFont typeface="+mj-lt"/>
              <a:buAutoNum type="alphaUcPeriod"/>
            </a:pPr>
            <a:r>
              <a:rPr lang="ca-ES" sz="800" dirty="0"/>
              <a:t>Zero </a:t>
            </a:r>
            <a:r>
              <a:rPr lang="ca-ES" sz="800" dirty="0" err="1"/>
              <a:t>Crossings</a:t>
            </a:r>
            <a:r>
              <a:rPr lang="ca-ES" sz="800" dirty="0"/>
              <a:t>: comptador de vegades que l’ona del so traspassa y = 0</a:t>
            </a:r>
          </a:p>
          <a:p>
            <a:pPr marL="685800" lvl="1" indent="-228600" algn="just">
              <a:buClr>
                <a:schemeClr val="accent1">
                  <a:lumMod val="75000"/>
                </a:schemeClr>
              </a:buClr>
              <a:buFont typeface="+mj-lt"/>
              <a:buAutoNum type="alphaUcPeriod"/>
            </a:pPr>
            <a:r>
              <a:rPr lang="ca-ES" sz="800" dirty="0" err="1"/>
              <a:t>Chromagrama</a:t>
            </a:r>
            <a:r>
              <a:rPr lang="ca-ES" sz="800" dirty="0"/>
              <a:t>: representació visual del pitches</a:t>
            </a:r>
          </a:p>
          <a:p>
            <a:pPr marL="685800" lvl="1" indent="-228600" algn="just">
              <a:buClr>
                <a:schemeClr val="accent1">
                  <a:lumMod val="75000"/>
                </a:schemeClr>
              </a:buClr>
              <a:buFont typeface="+mj-lt"/>
              <a:buAutoNum type="alphaUcPeriod"/>
            </a:pPr>
            <a:r>
              <a:rPr lang="ca-ES" sz="800" dirty="0"/>
              <a:t>BPM: “Beats per </a:t>
            </a:r>
            <a:r>
              <a:rPr lang="ca-ES" sz="800" dirty="0" err="1"/>
              <a:t>Minute</a:t>
            </a:r>
            <a:r>
              <a:rPr lang="ca-ES" sz="800" dirty="0"/>
              <a:t>” de la cançó</a:t>
            </a:r>
          </a:p>
        </p:txBody>
      </p:sp>
      <p:pic>
        <p:nvPicPr>
          <p:cNvPr id="5" name="Imagen 4" descr="Pantalla de computadora&#10;&#10;Descripción generada automáticamente">
            <a:extLst>
              <a:ext uri="{FF2B5EF4-FFF2-40B4-BE49-F238E27FC236}">
                <a16:creationId xmlns:a16="http://schemas.microsoft.com/office/drawing/2014/main" id="{5F9A5914-D5A7-4EF6-8A40-EC400293C564}"/>
              </a:ext>
            </a:extLst>
          </p:cNvPr>
          <p:cNvPicPr>
            <a:picLocks noChangeAspect="1"/>
          </p:cNvPicPr>
          <p:nvPr/>
        </p:nvPicPr>
        <p:blipFill>
          <a:blip r:embed="rId13"/>
          <a:stretch>
            <a:fillRect/>
          </a:stretch>
        </p:blipFill>
        <p:spPr>
          <a:xfrm>
            <a:off x="3106406" y="3605311"/>
            <a:ext cx="2801535" cy="839613"/>
          </a:xfrm>
          <a:prstGeom prst="rect">
            <a:avLst/>
          </a:prstGeom>
        </p:spPr>
      </p:pic>
      <p:sp>
        <p:nvSpPr>
          <p:cNvPr id="14" name="CuadroTexto 13">
            <a:extLst>
              <a:ext uri="{FF2B5EF4-FFF2-40B4-BE49-F238E27FC236}">
                <a16:creationId xmlns:a16="http://schemas.microsoft.com/office/drawing/2014/main" id="{CC944C18-AC81-4BE3-8E7E-4794C0D085F3}"/>
              </a:ext>
            </a:extLst>
          </p:cNvPr>
          <p:cNvSpPr txBox="1"/>
          <p:nvPr/>
        </p:nvSpPr>
        <p:spPr>
          <a:xfrm>
            <a:off x="5175570" y="4351119"/>
            <a:ext cx="806631" cy="184666"/>
          </a:xfrm>
          <a:prstGeom prst="rect">
            <a:avLst/>
          </a:prstGeom>
          <a:noFill/>
        </p:spPr>
        <p:txBody>
          <a:bodyPr wrap="none" rtlCol="0">
            <a:spAutoFit/>
          </a:bodyPr>
          <a:lstStyle/>
          <a:p>
            <a:r>
              <a:rPr lang="ca-ES" sz="600" b="1" dirty="0"/>
              <a:t>Espectrograma Mel</a:t>
            </a:r>
            <a:endParaRPr lang="es-ES" sz="600" b="1" dirty="0"/>
          </a:p>
        </p:txBody>
      </p:sp>
      <p:pic>
        <p:nvPicPr>
          <p:cNvPr id="20" name="Imagen 19" descr="Gráfico, Histograma&#10;&#10;Descripción generada automáticamente">
            <a:extLst>
              <a:ext uri="{FF2B5EF4-FFF2-40B4-BE49-F238E27FC236}">
                <a16:creationId xmlns:a16="http://schemas.microsoft.com/office/drawing/2014/main" id="{1039F013-F38A-49C6-B82F-F4FD6BB2DC6B}"/>
              </a:ext>
            </a:extLst>
          </p:cNvPr>
          <p:cNvPicPr>
            <a:picLocks noChangeAspect="1"/>
          </p:cNvPicPr>
          <p:nvPr/>
        </p:nvPicPr>
        <p:blipFill>
          <a:blip r:embed="rId14"/>
          <a:stretch>
            <a:fillRect/>
          </a:stretch>
        </p:blipFill>
        <p:spPr>
          <a:xfrm>
            <a:off x="3117314" y="4775305"/>
            <a:ext cx="2812159" cy="743314"/>
          </a:xfrm>
          <a:prstGeom prst="rect">
            <a:avLst/>
          </a:prstGeom>
        </p:spPr>
      </p:pic>
      <p:sp>
        <p:nvSpPr>
          <p:cNvPr id="42" name="CuadroTexto 41">
            <a:extLst>
              <a:ext uri="{FF2B5EF4-FFF2-40B4-BE49-F238E27FC236}">
                <a16:creationId xmlns:a16="http://schemas.microsoft.com/office/drawing/2014/main" id="{37F5A9D6-9C2D-437C-A2E8-AE4353941C77}"/>
              </a:ext>
            </a:extLst>
          </p:cNvPr>
          <p:cNvSpPr txBox="1"/>
          <p:nvPr/>
        </p:nvSpPr>
        <p:spPr>
          <a:xfrm>
            <a:off x="5307017" y="5496150"/>
            <a:ext cx="644728" cy="184666"/>
          </a:xfrm>
          <a:prstGeom prst="rect">
            <a:avLst/>
          </a:prstGeom>
          <a:noFill/>
        </p:spPr>
        <p:txBody>
          <a:bodyPr wrap="none" rtlCol="0">
            <a:spAutoFit/>
          </a:bodyPr>
          <a:lstStyle/>
          <a:p>
            <a:r>
              <a:rPr lang="ca-ES" sz="600" b="1" dirty="0"/>
              <a:t>Zero </a:t>
            </a:r>
            <a:r>
              <a:rPr lang="ca-ES" sz="600" b="1" dirty="0" err="1"/>
              <a:t>Crossings</a:t>
            </a:r>
            <a:endParaRPr lang="es-ES" sz="600" b="1" dirty="0"/>
          </a:p>
        </p:txBody>
      </p:sp>
      <p:cxnSp>
        <p:nvCxnSpPr>
          <p:cNvPr id="43" name="Conector recto 42">
            <a:extLst>
              <a:ext uri="{FF2B5EF4-FFF2-40B4-BE49-F238E27FC236}">
                <a16:creationId xmlns:a16="http://schemas.microsoft.com/office/drawing/2014/main" id="{6A8D1540-C7D4-4790-ABA3-380348F01336}"/>
              </a:ext>
            </a:extLst>
          </p:cNvPr>
          <p:cNvCxnSpPr>
            <a:cxnSpLocks/>
          </p:cNvCxnSpPr>
          <p:nvPr/>
        </p:nvCxnSpPr>
        <p:spPr>
          <a:xfrm>
            <a:off x="3144897" y="3429000"/>
            <a:ext cx="2752136"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5" name="Conector recto 44">
            <a:extLst>
              <a:ext uri="{FF2B5EF4-FFF2-40B4-BE49-F238E27FC236}">
                <a16:creationId xmlns:a16="http://schemas.microsoft.com/office/drawing/2014/main" id="{EB5F9F04-43BB-4686-99EF-A7C9DED106D0}"/>
              </a:ext>
            </a:extLst>
          </p:cNvPr>
          <p:cNvCxnSpPr>
            <a:cxnSpLocks/>
          </p:cNvCxnSpPr>
          <p:nvPr/>
        </p:nvCxnSpPr>
        <p:spPr>
          <a:xfrm>
            <a:off x="3136584" y="4577927"/>
            <a:ext cx="2752136"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5" name="Diagrama de flujo: conector 24">
            <a:extLst>
              <a:ext uri="{FF2B5EF4-FFF2-40B4-BE49-F238E27FC236}">
                <a16:creationId xmlns:a16="http://schemas.microsoft.com/office/drawing/2014/main" id="{A1579333-2095-4FFC-BA4F-52632A930F32}"/>
              </a:ext>
            </a:extLst>
          </p:cNvPr>
          <p:cNvSpPr/>
          <p:nvPr/>
        </p:nvSpPr>
        <p:spPr>
          <a:xfrm>
            <a:off x="3024619" y="3484728"/>
            <a:ext cx="115669" cy="108000"/>
          </a:xfrm>
          <a:prstGeom prst="flowChartConnecto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a-ES" sz="700" b="1" dirty="0">
                <a:solidFill>
                  <a:schemeClr val="accent1">
                    <a:lumMod val="75000"/>
                  </a:schemeClr>
                </a:solidFill>
              </a:rPr>
              <a:t>A</a:t>
            </a:r>
            <a:endParaRPr lang="es-ES" sz="900" b="1" dirty="0">
              <a:solidFill>
                <a:schemeClr val="accent1">
                  <a:lumMod val="75000"/>
                </a:schemeClr>
              </a:solidFill>
            </a:endParaRPr>
          </a:p>
        </p:txBody>
      </p:sp>
      <p:sp>
        <p:nvSpPr>
          <p:cNvPr id="48" name="Diagrama de flujo: conector 47">
            <a:extLst>
              <a:ext uri="{FF2B5EF4-FFF2-40B4-BE49-F238E27FC236}">
                <a16:creationId xmlns:a16="http://schemas.microsoft.com/office/drawing/2014/main" id="{A1D477D6-9C07-4030-90A2-D503F89C7A21}"/>
              </a:ext>
            </a:extLst>
          </p:cNvPr>
          <p:cNvSpPr/>
          <p:nvPr/>
        </p:nvSpPr>
        <p:spPr>
          <a:xfrm>
            <a:off x="3020915" y="4646714"/>
            <a:ext cx="115669" cy="108000"/>
          </a:xfrm>
          <a:prstGeom prst="flowChartConnecto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a-ES" sz="700" b="1" dirty="0">
                <a:solidFill>
                  <a:schemeClr val="accent1">
                    <a:lumMod val="75000"/>
                  </a:schemeClr>
                </a:solidFill>
              </a:rPr>
              <a:t>B</a:t>
            </a:r>
            <a:endParaRPr lang="es-ES" sz="900" b="1" dirty="0">
              <a:solidFill>
                <a:schemeClr val="accent1">
                  <a:lumMod val="75000"/>
                </a:schemeClr>
              </a:solidFill>
            </a:endParaRPr>
          </a:p>
        </p:txBody>
      </p:sp>
      <p:cxnSp>
        <p:nvCxnSpPr>
          <p:cNvPr id="49" name="Conector recto 48">
            <a:extLst>
              <a:ext uri="{FF2B5EF4-FFF2-40B4-BE49-F238E27FC236}">
                <a16:creationId xmlns:a16="http://schemas.microsoft.com/office/drawing/2014/main" id="{03FC3C20-1033-4C7C-994C-849B6895B2A8}"/>
              </a:ext>
            </a:extLst>
          </p:cNvPr>
          <p:cNvCxnSpPr>
            <a:cxnSpLocks/>
          </p:cNvCxnSpPr>
          <p:nvPr/>
        </p:nvCxnSpPr>
        <p:spPr>
          <a:xfrm>
            <a:off x="3155805" y="5700355"/>
            <a:ext cx="2752136"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50" name="Diagrama de flujo: conector 49">
            <a:extLst>
              <a:ext uri="{FF2B5EF4-FFF2-40B4-BE49-F238E27FC236}">
                <a16:creationId xmlns:a16="http://schemas.microsoft.com/office/drawing/2014/main" id="{D9B220C2-0B85-44B3-A18B-8E5777984FCA}"/>
              </a:ext>
            </a:extLst>
          </p:cNvPr>
          <p:cNvSpPr/>
          <p:nvPr/>
        </p:nvSpPr>
        <p:spPr>
          <a:xfrm>
            <a:off x="3020915" y="5768253"/>
            <a:ext cx="115669" cy="108000"/>
          </a:xfrm>
          <a:prstGeom prst="flowChartConnecto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a-ES" sz="700" b="1" dirty="0">
                <a:solidFill>
                  <a:schemeClr val="accent1">
                    <a:lumMod val="75000"/>
                  </a:schemeClr>
                </a:solidFill>
              </a:rPr>
              <a:t>C</a:t>
            </a:r>
            <a:endParaRPr lang="es-ES" sz="900" b="1" dirty="0">
              <a:solidFill>
                <a:schemeClr val="accent1">
                  <a:lumMod val="75000"/>
                </a:schemeClr>
              </a:solidFill>
            </a:endParaRPr>
          </a:p>
        </p:txBody>
      </p:sp>
      <p:pic>
        <p:nvPicPr>
          <p:cNvPr id="46" name="Imagen 45" descr="Gráfico&#10;&#10;Descripción generada automáticamente">
            <a:extLst>
              <a:ext uri="{FF2B5EF4-FFF2-40B4-BE49-F238E27FC236}">
                <a16:creationId xmlns:a16="http://schemas.microsoft.com/office/drawing/2014/main" id="{F0ABF838-9417-487A-82AA-1AAD8D088C1F}"/>
              </a:ext>
            </a:extLst>
          </p:cNvPr>
          <p:cNvPicPr>
            <a:picLocks noChangeAspect="1"/>
          </p:cNvPicPr>
          <p:nvPr/>
        </p:nvPicPr>
        <p:blipFill>
          <a:blip r:embed="rId15"/>
          <a:stretch>
            <a:fillRect/>
          </a:stretch>
        </p:blipFill>
        <p:spPr>
          <a:xfrm>
            <a:off x="3109204" y="5847792"/>
            <a:ext cx="2845338" cy="748472"/>
          </a:xfrm>
          <a:prstGeom prst="rect">
            <a:avLst/>
          </a:prstGeom>
        </p:spPr>
      </p:pic>
      <p:sp>
        <p:nvSpPr>
          <p:cNvPr id="53" name="CuadroTexto 52">
            <a:extLst>
              <a:ext uri="{FF2B5EF4-FFF2-40B4-BE49-F238E27FC236}">
                <a16:creationId xmlns:a16="http://schemas.microsoft.com/office/drawing/2014/main" id="{901181AA-5C58-4D0F-AFD9-D1E20B00B9AC}"/>
              </a:ext>
            </a:extLst>
          </p:cNvPr>
          <p:cNvSpPr txBox="1"/>
          <p:nvPr/>
        </p:nvSpPr>
        <p:spPr>
          <a:xfrm>
            <a:off x="5371680" y="6548848"/>
            <a:ext cx="639919" cy="184666"/>
          </a:xfrm>
          <a:prstGeom prst="rect">
            <a:avLst/>
          </a:prstGeom>
          <a:noFill/>
        </p:spPr>
        <p:txBody>
          <a:bodyPr wrap="none" rtlCol="0">
            <a:spAutoFit/>
          </a:bodyPr>
          <a:lstStyle/>
          <a:p>
            <a:r>
              <a:rPr lang="ca-ES" sz="600" b="1" dirty="0" err="1"/>
              <a:t>Chromagrama</a:t>
            </a:r>
            <a:endParaRPr lang="es-ES" sz="600" b="1" dirty="0"/>
          </a:p>
        </p:txBody>
      </p:sp>
      <p:sp>
        <p:nvSpPr>
          <p:cNvPr id="54" name="Diagrama de flujo: conector 53">
            <a:extLst>
              <a:ext uri="{FF2B5EF4-FFF2-40B4-BE49-F238E27FC236}">
                <a16:creationId xmlns:a16="http://schemas.microsoft.com/office/drawing/2014/main" id="{1C2B8A40-A115-4898-A34B-9DB735BDCB0A}"/>
              </a:ext>
            </a:extLst>
          </p:cNvPr>
          <p:cNvSpPr/>
          <p:nvPr/>
        </p:nvSpPr>
        <p:spPr>
          <a:xfrm>
            <a:off x="6232583" y="2025480"/>
            <a:ext cx="115669" cy="108000"/>
          </a:xfrm>
          <a:prstGeom prst="flowChartConnecto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a-ES" sz="700" b="1" dirty="0">
                <a:solidFill>
                  <a:schemeClr val="accent1">
                    <a:lumMod val="75000"/>
                  </a:schemeClr>
                </a:solidFill>
              </a:rPr>
              <a:t>D</a:t>
            </a:r>
            <a:endParaRPr lang="es-ES" sz="900" b="1" dirty="0">
              <a:solidFill>
                <a:schemeClr val="accent1">
                  <a:lumMod val="75000"/>
                </a:schemeClr>
              </a:solidFill>
            </a:endParaRPr>
          </a:p>
        </p:txBody>
      </p:sp>
      <p:pic>
        <p:nvPicPr>
          <p:cNvPr id="51" name="Imagen 50" descr="Gráfico, Gráfico de cajas y bigotes&#10;&#10;Descripción generada automáticamente">
            <a:extLst>
              <a:ext uri="{FF2B5EF4-FFF2-40B4-BE49-F238E27FC236}">
                <a16:creationId xmlns:a16="http://schemas.microsoft.com/office/drawing/2014/main" id="{0A85F4C4-904F-4E39-9E48-826FD6154454}"/>
              </a:ext>
            </a:extLst>
          </p:cNvPr>
          <p:cNvPicPr>
            <a:picLocks noChangeAspect="1"/>
          </p:cNvPicPr>
          <p:nvPr/>
        </p:nvPicPr>
        <p:blipFill>
          <a:blip r:embed="rId16"/>
          <a:stretch>
            <a:fillRect/>
          </a:stretch>
        </p:blipFill>
        <p:spPr>
          <a:xfrm>
            <a:off x="6380216" y="2016676"/>
            <a:ext cx="2487467" cy="1412289"/>
          </a:xfrm>
          <a:prstGeom prst="rect">
            <a:avLst/>
          </a:prstGeom>
        </p:spPr>
      </p:pic>
      <p:sp>
        <p:nvSpPr>
          <p:cNvPr id="57" name="CuadroTexto 56">
            <a:extLst>
              <a:ext uri="{FF2B5EF4-FFF2-40B4-BE49-F238E27FC236}">
                <a16:creationId xmlns:a16="http://schemas.microsoft.com/office/drawing/2014/main" id="{1A2B7663-2774-4BEF-8FCB-E0DB13550452}"/>
              </a:ext>
            </a:extLst>
          </p:cNvPr>
          <p:cNvSpPr txBox="1"/>
          <p:nvPr/>
        </p:nvSpPr>
        <p:spPr>
          <a:xfrm>
            <a:off x="8562695" y="3374805"/>
            <a:ext cx="336952" cy="184666"/>
          </a:xfrm>
          <a:prstGeom prst="rect">
            <a:avLst/>
          </a:prstGeom>
          <a:noFill/>
        </p:spPr>
        <p:txBody>
          <a:bodyPr wrap="none" rtlCol="0">
            <a:spAutoFit/>
          </a:bodyPr>
          <a:lstStyle/>
          <a:p>
            <a:r>
              <a:rPr lang="ca-ES" sz="600" b="1" dirty="0"/>
              <a:t>BPM</a:t>
            </a:r>
            <a:endParaRPr lang="es-ES" sz="600" b="1" dirty="0"/>
          </a:p>
        </p:txBody>
      </p:sp>
      <p:cxnSp>
        <p:nvCxnSpPr>
          <p:cNvPr id="58" name="Conector recto 57">
            <a:extLst>
              <a:ext uri="{FF2B5EF4-FFF2-40B4-BE49-F238E27FC236}">
                <a16:creationId xmlns:a16="http://schemas.microsoft.com/office/drawing/2014/main" id="{F9C77518-7A96-4541-AC35-4258ACD9ADE2}"/>
              </a:ext>
            </a:extLst>
          </p:cNvPr>
          <p:cNvCxnSpPr>
            <a:cxnSpLocks/>
          </p:cNvCxnSpPr>
          <p:nvPr/>
        </p:nvCxnSpPr>
        <p:spPr>
          <a:xfrm>
            <a:off x="6232583" y="3565452"/>
            <a:ext cx="2694302"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0" name="CuadroTexto 59">
            <a:extLst>
              <a:ext uri="{FF2B5EF4-FFF2-40B4-BE49-F238E27FC236}">
                <a16:creationId xmlns:a16="http://schemas.microsoft.com/office/drawing/2014/main" id="{34291F5E-55B7-4A72-A341-8E9E97659F4A}"/>
              </a:ext>
            </a:extLst>
          </p:cNvPr>
          <p:cNvSpPr txBox="1"/>
          <p:nvPr/>
        </p:nvSpPr>
        <p:spPr>
          <a:xfrm>
            <a:off x="6119704" y="3643233"/>
            <a:ext cx="2889143" cy="677108"/>
          </a:xfrm>
          <a:prstGeom prst="rect">
            <a:avLst/>
          </a:prstGeom>
          <a:noFill/>
        </p:spPr>
        <p:txBody>
          <a:bodyPr wrap="square" rtlCol="0">
            <a:spAutoFit/>
          </a:bodyPr>
          <a:lstStyle/>
          <a:p>
            <a:r>
              <a:rPr lang="ca-ES" sz="1400" b="1" dirty="0">
                <a:solidFill>
                  <a:schemeClr val="accent1"/>
                </a:solidFill>
              </a:rPr>
              <a:t>Entrenant Models</a:t>
            </a:r>
          </a:p>
          <a:p>
            <a:pPr algn="just"/>
            <a:r>
              <a:rPr lang="ca-ES" sz="800" dirty="0"/>
              <a:t>Després del </a:t>
            </a:r>
            <a:r>
              <a:rPr lang="ca-ES" sz="800" dirty="0" err="1"/>
              <a:t>preprocessament</a:t>
            </a:r>
            <a:r>
              <a:rPr lang="ca-ES" sz="800" dirty="0"/>
              <a:t> de les dades, entrenarem diferents models per trobar quins ens dona millors resultats. Els tipus de models escollits són:</a:t>
            </a:r>
          </a:p>
        </p:txBody>
      </p:sp>
      <p:cxnSp>
        <p:nvCxnSpPr>
          <p:cNvPr id="61" name="Conector recto 60">
            <a:extLst>
              <a:ext uri="{FF2B5EF4-FFF2-40B4-BE49-F238E27FC236}">
                <a16:creationId xmlns:a16="http://schemas.microsoft.com/office/drawing/2014/main" id="{CE2A02B5-4229-4714-A760-5E09B29FE3D1}"/>
              </a:ext>
            </a:extLst>
          </p:cNvPr>
          <p:cNvCxnSpPr>
            <a:cxnSpLocks/>
          </p:cNvCxnSpPr>
          <p:nvPr/>
        </p:nvCxnSpPr>
        <p:spPr>
          <a:xfrm>
            <a:off x="9273411" y="4642420"/>
            <a:ext cx="2694302" cy="0"/>
          </a:xfrm>
          <a:prstGeom prst="line">
            <a:avLst/>
          </a:prstGeom>
          <a:ln>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2" name="CuadroTexto 61">
            <a:extLst>
              <a:ext uri="{FF2B5EF4-FFF2-40B4-BE49-F238E27FC236}">
                <a16:creationId xmlns:a16="http://schemas.microsoft.com/office/drawing/2014/main" id="{256EFA77-FE78-4B5C-A25C-875681375E5D}"/>
              </a:ext>
            </a:extLst>
          </p:cNvPr>
          <p:cNvSpPr txBox="1"/>
          <p:nvPr/>
        </p:nvSpPr>
        <p:spPr>
          <a:xfrm>
            <a:off x="9240773" y="1896640"/>
            <a:ext cx="2889143" cy="923330"/>
          </a:xfrm>
          <a:prstGeom prst="rect">
            <a:avLst/>
          </a:prstGeom>
          <a:noFill/>
        </p:spPr>
        <p:txBody>
          <a:bodyPr wrap="square" rtlCol="0">
            <a:spAutoFit/>
          </a:bodyPr>
          <a:lstStyle/>
          <a:p>
            <a:r>
              <a:rPr lang="ca-ES" sz="1400" b="1" dirty="0">
                <a:solidFill>
                  <a:schemeClr val="accent1"/>
                </a:solidFill>
              </a:rPr>
              <a:t>Resultats</a:t>
            </a:r>
          </a:p>
          <a:p>
            <a:pPr algn="just"/>
            <a:r>
              <a:rPr lang="ca-ES" sz="800" dirty="0"/>
              <a:t>Aquests són els resultats. S’han d’interpretar de 2 maneres. En unes classes de música es classifiquen molt bé (</a:t>
            </a:r>
            <a:r>
              <a:rPr lang="ca-ES" sz="800" dirty="0" err="1"/>
              <a:t>classical</a:t>
            </a:r>
            <a:r>
              <a:rPr lang="ca-ES" sz="800" dirty="0"/>
              <a:t>) i unes altres molt malament (rock). Això no és del tot negatiu ja que es podria aplicar aquests mètodes als resultats correctes i modificar i optimitzar els que ens han donat més </a:t>
            </a:r>
            <a:r>
              <a:rPr lang="ca-ES" sz="800"/>
              <a:t>incorrectes.</a:t>
            </a:r>
            <a:endParaRPr lang="ca-ES" sz="800" dirty="0"/>
          </a:p>
        </p:txBody>
      </p:sp>
      <p:sp>
        <p:nvSpPr>
          <p:cNvPr id="63" name="CuadroTexto 62">
            <a:extLst>
              <a:ext uri="{FF2B5EF4-FFF2-40B4-BE49-F238E27FC236}">
                <a16:creationId xmlns:a16="http://schemas.microsoft.com/office/drawing/2014/main" id="{673BFD49-082B-4863-9786-3DB7B70A55F3}"/>
              </a:ext>
            </a:extLst>
          </p:cNvPr>
          <p:cNvSpPr txBox="1"/>
          <p:nvPr/>
        </p:nvSpPr>
        <p:spPr>
          <a:xfrm>
            <a:off x="9240773" y="4716075"/>
            <a:ext cx="2889143" cy="2031325"/>
          </a:xfrm>
          <a:prstGeom prst="rect">
            <a:avLst/>
          </a:prstGeom>
          <a:noFill/>
        </p:spPr>
        <p:txBody>
          <a:bodyPr wrap="square" rtlCol="0">
            <a:spAutoFit/>
          </a:bodyPr>
          <a:lstStyle/>
          <a:p>
            <a:r>
              <a:rPr lang="ca-ES" sz="1400" b="1" dirty="0">
                <a:solidFill>
                  <a:schemeClr val="accent1"/>
                </a:solidFill>
              </a:rPr>
              <a:t>Conclusions</a:t>
            </a:r>
          </a:p>
          <a:p>
            <a:pPr algn="just"/>
            <a:r>
              <a:rPr lang="ca-ES" sz="800" dirty="0"/>
              <a:t>Analitzant els resultats obtinguts dels models, podem concloure que per el nostre </a:t>
            </a:r>
            <a:r>
              <a:rPr lang="ca-ES" sz="800" dirty="0" err="1"/>
              <a:t>Dataset</a:t>
            </a:r>
            <a:r>
              <a:rPr lang="ca-ES" sz="800" dirty="0"/>
              <a:t> el model més adient per fer una correcta classificació és el SVM amb </a:t>
            </a:r>
            <a:r>
              <a:rPr lang="ca-ES" sz="800" dirty="0" err="1"/>
              <a:t>Kernel</a:t>
            </a:r>
            <a:r>
              <a:rPr lang="ca-ES" sz="800" dirty="0"/>
              <a:t> Radial.</a:t>
            </a:r>
          </a:p>
          <a:p>
            <a:pPr algn="just"/>
            <a:r>
              <a:rPr lang="ca-ES" sz="800" dirty="0"/>
              <a:t>Com a un possible futur desenvolupament podem dir que fent l’exploració del </a:t>
            </a:r>
            <a:r>
              <a:rPr lang="ca-ES" sz="800" dirty="0" err="1"/>
              <a:t>Dataset</a:t>
            </a:r>
            <a:r>
              <a:rPr lang="ca-ES" sz="800" dirty="0"/>
              <a:t> hem comprovat com el valor del Zero </a:t>
            </a:r>
            <a:r>
              <a:rPr lang="ca-ES" sz="800" dirty="0" err="1"/>
              <a:t>Crossings</a:t>
            </a:r>
            <a:r>
              <a:rPr lang="ca-ES" sz="800" dirty="0"/>
              <a:t> és molt útil de cara a identificar possibles gèneres de música, per tant es podria intentar ficar aquest valor dintre el </a:t>
            </a:r>
            <a:r>
              <a:rPr lang="ca-ES" sz="800" dirty="0" err="1"/>
              <a:t>Dataset</a:t>
            </a:r>
            <a:r>
              <a:rPr lang="ca-ES" sz="800" dirty="0"/>
              <a:t> i utilitzar-ho aplicant-hi els models entrenats.</a:t>
            </a:r>
          </a:p>
          <a:p>
            <a:pPr algn="just"/>
            <a:r>
              <a:rPr lang="ca-ES" sz="800" dirty="0"/>
              <a:t>Una altra proposta que milloraria els resultats dels models seria entrenar els nostres models amb el </a:t>
            </a:r>
            <a:r>
              <a:rPr lang="ca-ES" sz="800" dirty="0" err="1"/>
              <a:t>Dataset</a:t>
            </a:r>
            <a:r>
              <a:rPr lang="ca-ES" sz="800" dirty="0"/>
              <a:t> de 3 segons, ja que ens aportaria més informació amb models més complexos. </a:t>
            </a:r>
          </a:p>
          <a:p>
            <a:pPr algn="just"/>
            <a:r>
              <a:rPr lang="ca-ES" sz="800" dirty="0"/>
              <a:t>Els nostres models donen resultats molt correctes, però pensem que entrenant Xarxes Neuronals arribaríem a trobar resultats molt millors. </a:t>
            </a:r>
          </a:p>
        </p:txBody>
      </p:sp>
      <p:sp>
        <p:nvSpPr>
          <p:cNvPr id="64" name="CuadroTexto 63">
            <a:extLst>
              <a:ext uri="{FF2B5EF4-FFF2-40B4-BE49-F238E27FC236}">
                <a16:creationId xmlns:a16="http://schemas.microsoft.com/office/drawing/2014/main" id="{6CF05A5D-B1F8-4DBF-B33F-FF0C80D4404F}"/>
              </a:ext>
            </a:extLst>
          </p:cNvPr>
          <p:cNvSpPr txBox="1"/>
          <p:nvPr/>
        </p:nvSpPr>
        <p:spPr>
          <a:xfrm>
            <a:off x="6126165" y="4310440"/>
            <a:ext cx="2889143" cy="954107"/>
          </a:xfrm>
          <a:prstGeom prst="rect">
            <a:avLst/>
          </a:prstGeom>
          <a:noFill/>
        </p:spPr>
        <p:txBody>
          <a:bodyPr wrap="square" numCol="2" rtlCol="0">
            <a:spAutoFit/>
          </a:bodyPr>
          <a:lstStyle/>
          <a:p>
            <a:pPr marL="171450" indent="-171450" algn="just">
              <a:buClr>
                <a:schemeClr val="accent1">
                  <a:lumMod val="75000"/>
                </a:schemeClr>
              </a:buClr>
              <a:buSzPct val="150000"/>
              <a:buFont typeface="Arial" panose="020B0604020202020204" pitchFamily="34" charset="0"/>
              <a:buChar char="•"/>
            </a:pPr>
            <a:r>
              <a:rPr lang="ca-ES" sz="800" dirty="0"/>
              <a:t>Regressió Logística</a:t>
            </a:r>
          </a:p>
          <a:p>
            <a:pPr marL="171450" indent="-171450" algn="just">
              <a:buClr>
                <a:schemeClr val="accent1">
                  <a:lumMod val="75000"/>
                </a:schemeClr>
              </a:buClr>
              <a:buSzPct val="150000"/>
              <a:buFont typeface="Arial" panose="020B0604020202020204" pitchFamily="34" charset="0"/>
              <a:buChar char="•"/>
            </a:pPr>
            <a:r>
              <a:rPr lang="ca-ES" sz="800" dirty="0"/>
              <a:t>KNN</a:t>
            </a:r>
          </a:p>
          <a:p>
            <a:pPr marL="171450" indent="-171450" algn="just">
              <a:buClr>
                <a:schemeClr val="accent1">
                  <a:lumMod val="75000"/>
                </a:schemeClr>
              </a:buClr>
              <a:buSzPct val="150000"/>
              <a:buFont typeface="Arial" panose="020B0604020202020204" pitchFamily="34" charset="0"/>
              <a:buChar char="•"/>
            </a:pPr>
            <a:r>
              <a:rPr lang="ca-ES" sz="800" dirty="0"/>
              <a:t>SVM amb </a:t>
            </a:r>
            <a:r>
              <a:rPr lang="ca-ES" sz="800" dirty="0" err="1"/>
              <a:t>Kernel</a:t>
            </a:r>
            <a:r>
              <a:rPr lang="ca-ES" sz="800" dirty="0"/>
              <a:t> Radial</a:t>
            </a:r>
          </a:p>
          <a:p>
            <a:pPr algn="just">
              <a:buClr>
                <a:schemeClr val="accent1">
                  <a:lumMod val="75000"/>
                </a:schemeClr>
              </a:buClr>
            </a:pPr>
            <a:endParaRPr lang="ca-ES" sz="800" dirty="0"/>
          </a:p>
          <a:p>
            <a:pPr algn="just">
              <a:buClr>
                <a:schemeClr val="accent1">
                  <a:lumMod val="75000"/>
                </a:schemeClr>
              </a:buClr>
            </a:pPr>
            <a:endParaRPr lang="ca-ES" sz="800" dirty="0"/>
          </a:p>
          <a:p>
            <a:pPr algn="just">
              <a:buClr>
                <a:schemeClr val="accent1">
                  <a:lumMod val="75000"/>
                </a:schemeClr>
              </a:buClr>
            </a:pPr>
            <a:endParaRPr lang="ca-ES" sz="800" dirty="0"/>
          </a:p>
          <a:p>
            <a:pPr algn="just">
              <a:buClr>
                <a:schemeClr val="accent1">
                  <a:lumMod val="75000"/>
                </a:schemeClr>
              </a:buClr>
            </a:pPr>
            <a:endParaRPr lang="ca-ES" sz="800" dirty="0"/>
          </a:p>
          <a:p>
            <a:pPr marL="171450" indent="-171450" algn="just">
              <a:buClr>
                <a:schemeClr val="accent1">
                  <a:lumMod val="75000"/>
                </a:schemeClr>
              </a:buClr>
              <a:buSzPct val="150000"/>
              <a:buFont typeface="Arial" panose="020B0604020202020204" pitchFamily="34" charset="0"/>
              <a:buChar char="•"/>
            </a:pPr>
            <a:r>
              <a:rPr lang="ca-ES" sz="800" dirty="0" err="1"/>
              <a:t>Random</a:t>
            </a:r>
            <a:r>
              <a:rPr lang="ca-ES" sz="800" dirty="0"/>
              <a:t> Forest</a:t>
            </a:r>
          </a:p>
          <a:p>
            <a:pPr marL="171450" indent="-171450" algn="just">
              <a:buClr>
                <a:schemeClr val="accent1">
                  <a:lumMod val="75000"/>
                </a:schemeClr>
              </a:buClr>
              <a:buSzPct val="150000"/>
              <a:buFont typeface="Arial" panose="020B0604020202020204" pitchFamily="34" charset="0"/>
              <a:buChar char="•"/>
            </a:pPr>
            <a:r>
              <a:rPr lang="ca-ES" sz="800" dirty="0" err="1"/>
              <a:t>AdaBoost</a:t>
            </a:r>
            <a:r>
              <a:rPr lang="ca-ES" sz="800" dirty="0"/>
              <a:t> (</a:t>
            </a:r>
            <a:r>
              <a:rPr lang="ca-ES" sz="800" dirty="0" err="1"/>
              <a:t>Decision</a:t>
            </a:r>
            <a:r>
              <a:rPr lang="ca-ES" sz="800" dirty="0"/>
              <a:t> </a:t>
            </a:r>
            <a:r>
              <a:rPr lang="ca-ES" sz="800" dirty="0" err="1"/>
              <a:t>Tree</a:t>
            </a:r>
            <a:r>
              <a:rPr lang="ca-ES" sz="800" dirty="0"/>
              <a:t>)</a:t>
            </a:r>
          </a:p>
          <a:p>
            <a:pPr marL="171450" indent="-171450" algn="just">
              <a:buClr>
                <a:schemeClr val="accent1">
                  <a:lumMod val="75000"/>
                </a:schemeClr>
              </a:buClr>
              <a:buSzPct val="150000"/>
              <a:buFont typeface="Arial" panose="020B0604020202020204" pitchFamily="34" charset="0"/>
              <a:buChar char="•"/>
            </a:pPr>
            <a:r>
              <a:rPr lang="ca-ES" sz="800" dirty="0" err="1"/>
              <a:t>AdaBoost</a:t>
            </a:r>
            <a:r>
              <a:rPr lang="ca-ES" sz="800" dirty="0"/>
              <a:t> (</a:t>
            </a:r>
            <a:r>
              <a:rPr lang="ca-ES" sz="800" dirty="0" err="1"/>
              <a:t>Regr</a:t>
            </a:r>
            <a:r>
              <a:rPr lang="ca-ES" sz="800" dirty="0"/>
              <a:t>. Logística)</a:t>
            </a:r>
          </a:p>
        </p:txBody>
      </p:sp>
      <p:pic>
        <p:nvPicPr>
          <p:cNvPr id="65" name="Imagen 64" descr="Texto&#10;&#10;Descripción generada automáticamente">
            <a:extLst>
              <a:ext uri="{FF2B5EF4-FFF2-40B4-BE49-F238E27FC236}">
                <a16:creationId xmlns:a16="http://schemas.microsoft.com/office/drawing/2014/main" id="{A4E0060D-6BA9-40A9-B4FB-F09DBB4FC91E}"/>
              </a:ext>
            </a:extLst>
          </p:cNvPr>
          <p:cNvPicPr>
            <a:picLocks noChangeAspect="1"/>
          </p:cNvPicPr>
          <p:nvPr/>
        </p:nvPicPr>
        <p:blipFill rotWithShape="1">
          <a:blip r:embed="rId6">
            <a:extLst>
              <a:ext uri="{28A0092B-C50C-407E-A947-70E740481C1C}">
                <a14:useLocalDpi xmlns:a14="http://schemas.microsoft.com/office/drawing/2010/main"/>
              </a:ext>
            </a:extLst>
          </a:blip>
          <a:srcRect/>
          <a:stretch/>
        </p:blipFill>
        <p:spPr>
          <a:xfrm>
            <a:off x="6298731" y="5185572"/>
            <a:ext cx="498756" cy="443346"/>
          </a:xfrm>
          <a:prstGeom prst="rect">
            <a:avLst/>
          </a:prstGeom>
        </p:spPr>
      </p:pic>
      <p:pic>
        <p:nvPicPr>
          <p:cNvPr id="18" name="Imagen 17" descr="Icono&#10;&#10;Descripción generada automáticamente">
            <a:extLst>
              <a:ext uri="{FF2B5EF4-FFF2-40B4-BE49-F238E27FC236}">
                <a16:creationId xmlns:a16="http://schemas.microsoft.com/office/drawing/2014/main" id="{BD3BC069-AC79-499D-B77B-27A18EBBB278}"/>
              </a:ext>
            </a:extLst>
          </p:cNvPr>
          <p:cNvPicPr>
            <a:picLocks noChangeAspect="1"/>
          </p:cNvPicPr>
          <p:nvPr/>
        </p:nvPicPr>
        <p:blipFill>
          <a:blip r:embed="rId17"/>
          <a:stretch>
            <a:fillRect/>
          </a:stretch>
        </p:blipFill>
        <p:spPr>
          <a:xfrm>
            <a:off x="7232911" y="5116499"/>
            <a:ext cx="583099" cy="583099"/>
          </a:xfrm>
          <a:prstGeom prst="rect">
            <a:avLst/>
          </a:prstGeom>
        </p:spPr>
      </p:pic>
      <p:pic>
        <p:nvPicPr>
          <p:cNvPr id="22" name="Imagen 21" descr="Icono&#10;&#10;Descripción generada automáticamente">
            <a:extLst>
              <a:ext uri="{FF2B5EF4-FFF2-40B4-BE49-F238E27FC236}">
                <a16:creationId xmlns:a16="http://schemas.microsoft.com/office/drawing/2014/main" id="{44E5FB45-37B9-4A5E-A5BB-7AFAC128E06B}"/>
              </a:ext>
            </a:extLst>
          </p:cNvPr>
          <p:cNvPicPr>
            <a:picLocks noChangeAspect="1"/>
          </p:cNvPicPr>
          <p:nvPr/>
        </p:nvPicPr>
        <p:blipFill>
          <a:blip r:embed="rId18"/>
          <a:stretch>
            <a:fillRect/>
          </a:stretch>
        </p:blipFill>
        <p:spPr>
          <a:xfrm>
            <a:off x="8379745" y="4938793"/>
            <a:ext cx="240256" cy="234707"/>
          </a:xfrm>
          <a:prstGeom prst="rect">
            <a:avLst/>
          </a:prstGeom>
        </p:spPr>
      </p:pic>
      <p:pic>
        <p:nvPicPr>
          <p:cNvPr id="47" name="Imagen 46" descr="Imagen que contiene Forma, Flecha&#10;&#10;Descripción generada automáticamente">
            <a:extLst>
              <a:ext uri="{FF2B5EF4-FFF2-40B4-BE49-F238E27FC236}">
                <a16:creationId xmlns:a16="http://schemas.microsoft.com/office/drawing/2014/main" id="{575D9FDB-B3AD-415C-9A62-E0B6DBEBA189}"/>
              </a:ext>
            </a:extLst>
          </p:cNvPr>
          <p:cNvPicPr>
            <a:picLocks noChangeAspect="1"/>
          </p:cNvPicPr>
          <p:nvPr/>
        </p:nvPicPr>
        <p:blipFill>
          <a:blip r:embed="rId19"/>
          <a:stretch>
            <a:fillRect/>
          </a:stretch>
        </p:blipFill>
        <p:spPr>
          <a:xfrm rot="17603423">
            <a:off x="8331944" y="5147331"/>
            <a:ext cx="162649" cy="285130"/>
          </a:xfrm>
          <a:prstGeom prst="rect">
            <a:avLst/>
          </a:prstGeom>
        </p:spPr>
      </p:pic>
      <p:pic>
        <p:nvPicPr>
          <p:cNvPr id="55" name="Imagen 54" descr="Icono&#10;&#10;Descripción generada automáticamente">
            <a:extLst>
              <a:ext uri="{FF2B5EF4-FFF2-40B4-BE49-F238E27FC236}">
                <a16:creationId xmlns:a16="http://schemas.microsoft.com/office/drawing/2014/main" id="{6BD43EAE-475F-440B-AB10-32A262837F72}"/>
              </a:ext>
            </a:extLst>
          </p:cNvPr>
          <p:cNvPicPr>
            <a:picLocks noChangeAspect="1"/>
          </p:cNvPicPr>
          <p:nvPr/>
        </p:nvPicPr>
        <p:blipFill>
          <a:blip r:embed="rId20"/>
          <a:stretch>
            <a:fillRect/>
          </a:stretch>
        </p:blipFill>
        <p:spPr>
          <a:xfrm>
            <a:off x="8376335" y="5424923"/>
            <a:ext cx="202500" cy="234415"/>
          </a:xfrm>
          <a:prstGeom prst="rect">
            <a:avLst/>
          </a:prstGeom>
        </p:spPr>
      </p:pic>
      <p:pic>
        <p:nvPicPr>
          <p:cNvPr id="56" name="Picture 2">
            <a:extLst>
              <a:ext uri="{FF2B5EF4-FFF2-40B4-BE49-F238E27FC236}">
                <a16:creationId xmlns:a16="http://schemas.microsoft.com/office/drawing/2014/main" id="{40F42395-AEDB-4D24-A12B-8F78EC2ECF8C}"/>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8346439" y="5718373"/>
            <a:ext cx="273562" cy="246206"/>
          </a:xfrm>
          <a:prstGeom prst="rect">
            <a:avLst/>
          </a:prstGeom>
          <a:noFill/>
          <a:extLst>
            <a:ext uri="{909E8E84-426E-40DD-AFC4-6F175D3DCCD1}">
              <a14:hiddenFill xmlns:a14="http://schemas.microsoft.com/office/drawing/2010/main">
                <a:solidFill>
                  <a:srgbClr val="FFFFFF"/>
                </a:solidFill>
              </a14:hiddenFill>
            </a:ext>
          </a:extLst>
        </p:spPr>
      </p:pic>
      <p:cxnSp>
        <p:nvCxnSpPr>
          <p:cNvPr id="67" name="Conector recto de flecha 66">
            <a:extLst>
              <a:ext uri="{FF2B5EF4-FFF2-40B4-BE49-F238E27FC236}">
                <a16:creationId xmlns:a16="http://schemas.microsoft.com/office/drawing/2014/main" id="{356D1F2C-1243-4DB2-9EB4-98D544E59CC0}"/>
              </a:ext>
            </a:extLst>
          </p:cNvPr>
          <p:cNvCxnSpPr>
            <a:stCxn id="65" idx="3"/>
            <a:endCxn id="18" idx="1"/>
          </p:cNvCxnSpPr>
          <p:nvPr/>
        </p:nvCxnSpPr>
        <p:spPr>
          <a:xfrm>
            <a:off x="6797487" y="5407245"/>
            <a:ext cx="435424" cy="8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0" name="Conector recto de flecha 69">
            <a:extLst>
              <a:ext uri="{FF2B5EF4-FFF2-40B4-BE49-F238E27FC236}">
                <a16:creationId xmlns:a16="http://schemas.microsoft.com/office/drawing/2014/main" id="{CB4D7A20-A49A-4201-B239-A56D951AF2D5}"/>
              </a:ext>
            </a:extLst>
          </p:cNvPr>
          <p:cNvCxnSpPr>
            <a:cxnSpLocks/>
          </p:cNvCxnSpPr>
          <p:nvPr/>
        </p:nvCxnSpPr>
        <p:spPr>
          <a:xfrm flipV="1">
            <a:off x="7816010" y="5121769"/>
            <a:ext cx="550599" cy="285476"/>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2" name="Conector recto de flecha 71">
            <a:extLst>
              <a:ext uri="{FF2B5EF4-FFF2-40B4-BE49-F238E27FC236}">
                <a16:creationId xmlns:a16="http://schemas.microsoft.com/office/drawing/2014/main" id="{A705EAE9-7407-48AE-88A1-2A5354B4095E}"/>
              </a:ext>
            </a:extLst>
          </p:cNvPr>
          <p:cNvCxnSpPr>
            <a:cxnSpLocks/>
            <a:stCxn id="18" idx="3"/>
          </p:cNvCxnSpPr>
          <p:nvPr/>
        </p:nvCxnSpPr>
        <p:spPr>
          <a:xfrm flipV="1">
            <a:off x="7816010" y="5309988"/>
            <a:ext cx="530429" cy="98061"/>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4" name="Conector recto de flecha 73">
            <a:extLst>
              <a:ext uri="{FF2B5EF4-FFF2-40B4-BE49-F238E27FC236}">
                <a16:creationId xmlns:a16="http://schemas.microsoft.com/office/drawing/2014/main" id="{E28FCE8D-E703-4627-9401-CDBABAE88A1B}"/>
              </a:ext>
            </a:extLst>
          </p:cNvPr>
          <p:cNvCxnSpPr>
            <a:stCxn id="18" idx="3"/>
            <a:endCxn id="55" idx="1"/>
          </p:cNvCxnSpPr>
          <p:nvPr/>
        </p:nvCxnSpPr>
        <p:spPr>
          <a:xfrm>
            <a:off x="7816010" y="5408049"/>
            <a:ext cx="560325" cy="134082"/>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6" name="Conector recto de flecha 75">
            <a:extLst>
              <a:ext uri="{FF2B5EF4-FFF2-40B4-BE49-F238E27FC236}">
                <a16:creationId xmlns:a16="http://schemas.microsoft.com/office/drawing/2014/main" id="{766D37F6-495F-40CD-B7C1-22EED82C683D}"/>
              </a:ext>
            </a:extLst>
          </p:cNvPr>
          <p:cNvCxnSpPr>
            <a:cxnSpLocks/>
            <a:stCxn id="18" idx="3"/>
            <a:endCxn id="56" idx="1"/>
          </p:cNvCxnSpPr>
          <p:nvPr/>
        </p:nvCxnSpPr>
        <p:spPr>
          <a:xfrm>
            <a:off x="7816010" y="5408049"/>
            <a:ext cx="530429" cy="433427"/>
          </a:xfrm>
          <a:prstGeom prst="straightConnector1">
            <a:avLst/>
          </a:prstGeom>
          <a:ln>
            <a:prstDash val="lgDash"/>
            <a:tailEnd type="triangle"/>
          </a:ln>
        </p:spPr>
        <p:style>
          <a:lnRef idx="1">
            <a:schemeClr val="accent1"/>
          </a:lnRef>
          <a:fillRef idx="0">
            <a:schemeClr val="accent1"/>
          </a:fillRef>
          <a:effectRef idx="0">
            <a:schemeClr val="accent1"/>
          </a:effectRef>
          <a:fontRef idx="minor">
            <a:schemeClr val="tx1"/>
          </a:fontRef>
        </p:style>
      </p:cxnSp>
      <p:pic>
        <p:nvPicPr>
          <p:cNvPr id="83" name="Imagen 82" descr="Icono&#10;&#10;Descripción generada automáticamente">
            <a:extLst>
              <a:ext uri="{FF2B5EF4-FFF2-40B4-BE49-F238E27FC236}">
                <a16:creationId xmlns:a16="http://schemas.microsoft.com/office/drawing/2014/main" id="{9BD77521-213C-42B4-AF15-90C73F8C2067}"/>
              </a:ext>
            </a:extLst>
          </p:cNvPr>
          <p:cNvPicPr>
            <a:picLocks noChangeAspect="1"/>
          </p:cNvPicPr>
          <p:nvPr/>
        </p:nvPicPr>
        <p:blipFill>
          <a:blip r:embed="rId22"/>
          <a:stretch>
            <a:fillRect/>
          </a:stretch>
        </p:blipFill>
        <p:spPr>
          <a:xfrm>
            <a:off x="8659816" y="5226759"/>
            <a:ext cx="118778" cy="118778"/>
          </a:xfrm>
          <a:prstGeom prst="rect">
            <a:avLst/>
          </a:prstGeom>
        </p:spPr>
      </p:pic>
      <p:pic>
        <p:nvPicPr>
          <p:cNvPr id="87" name="Imagen 86" descr="Icono&#10;&#10;Descripción generada automáticamente">
            <a:extLst>
              <a:ext uri="{FF2B5EF4-FFF2-40B4-BE49-F238E27FC236}">
                <a16:creationId xmlns:a16="http://schemas.microsoft.com/office/drawing/2014/main" id="{881C50CF-3F2F-4F1A-99A3-06A7B5C7FCC6}"/>
              </a:ext>
            </a:extLst>
          </p:cNvPr>
          <p:cNvPicPr>
            <a:picLocks noChangeAspect="1"/>
          </p:cNvPicPr>
          <p:nvPr/>
        </p:nvPicPr>
        <p:blipFill>
          <a:blip r:embed="rId22"/>
          <a:stretch>
            <a:fillRect/>
          </a:stretch>
        </p:blipFill>
        <p:spPr>
          <a:xfrm>
            <a:off x="8659816" y="5487985"/>
            <a:ext cx="118778" cy="118778"/>
          </a:xfrm>
          <a:prstGeom prst="rect">
            <a:avLst/>
          </a:prstGeom>
        </p:spPr>
      </p:pic>
      <p:pic>
        <p:nvPicPr>
          <p:cNvPr id="88" name="Imagen 87" descr="Icono&#10;&#10;Descripción generada automáticamente">
            <a:extLst>
              <a:ext uri="{FF2B5EF4-FFF2-40B4-BE49-F238E27FC236}">
                <a16:creationId xmlns:a16="http://schemas.microsoft.com/office/drawing/2014/main" id="{CEDDC7B5-A442-45B6-9510-CA46661F495B}"/>
              </a:ext>
            </a:extLst>
          </p:cNvPr>
          <p:cNvPicPr>
            <a:picLocks noChangeAspect="1"/>
          </p:cNvPicPr>
          <p:nvPr/>
        </p:nvPicPr>
        <p:blipFill>
          <a:blip r:embed="rId22"/>
          <a:stretch>
            <a:fillRect/>
          </a:stretch>
        </p:blipFill>
        <p:spPr>
          <a:xfrm>
            <a:off x="8659816" y="5775454"/>
            <a:ext cx="118778" cy="118778"/>
          </a:xfrm>
          <a:prstGeom prst="rect">
            <a:avLst/>
          </a:prstGeom>
        </p:spPr>
      </p:pic>
      <p:pic>
        <p:nvPicPr>
          <p:cNvPr id="85" name="Imagen 84" descr="Icono&#10;&#10;Descripción generada automáticamente">
            <a:extLst>
              <a:ext uri="{FF2B5EF4-FFF2-40B4-BE49-F238E27FC236}">
                <a16:creationId xmlns:a16="http://schemas.microsoft.com/office/drawing/2014/main" id="{D3BC8792-5D05-4D20-B3D4-53C8C4C6F066}"/>
              </a:ext>
            </a:extLst>
          </p:cNvPr>
          <p:cNvPicPr>
            <a:picLocks noChangeAspect="1"/>
          </p:cNvPicPr>
          <p:nvPr/>
        </p:nvPicPr>
        <p:blipFill>
          <a:blip r:embed="rId23"/>
          <a:stretch>
            <a:fillRect/>
          </a:stretch>
        </p:blipFill>
        <p:spPr>
          <a:xfrm>
            <a:off x="8651284" y="4992153"/>
            <a:ext cx="135842" cy="135842"/>
          </a:xfrm>
          <a:prstGeom prst="rect">
            <a:avLst/>
          </a:prstGeom>
        </p:spPr>
      </p:pic>
      <p:pic>
        <p:nvPicPr>
          <p:cNvPr id="2" name="Imagen 1">
            <a:extLst>
              <a:ext uri="{FF2B5EF4-FFF2-40B4-BE49-F238E27FC236}">
                <a16:creationId xmlns:a16="http://schemas.microsoft.com/office/drawing/2014/main" id="{6FC07C82-BD48-4132-AACA-D676855EFD0C}"/>
              </a:ext>
            </a:extLst>
          </p:cNvPr>
          <p:cNvPicPr>
            <a:picLocks noChangeAspect="1"/>
          </p:cNvPicPr>
          <p:nvPr/>
        </p:nvPicPr>
        <p:blipFill>
          <a:blip r:embed="rId24"/>
          <a:stretch>
            <a:fillRect/>
          </a:stretch>
        </p:blipFill>
        <p:spPr>
          <a:xfrm>
            <a:off x="9185441" y="2853923"/>
            <a:ext cx="2922879" cy="1679100"/>
          </a:xfrm>
          <a:prstGeom prst="rect">
            <a:avLst/>
          </a:prstGeom>
        </p:spPr>
      </p:pic>
    </p:spTree>
    <p:extLst>
      <p:ext uri="{BB962C8B-B14F-4D97-AF65-F5344CB8AC3E}">
        <p14:creationId xmlns:p14="http://schemas.microsoft.com/office/powerpoint/2010/main" val="3447862429"/>
      </p:ext>
    </p:extLst>
  </p:cSld>
  <p:clrMapOvr>
    <a:masterClrMapping/>
  </p:clrMapOvr>
</p:sld>
</file>

<file path=ppt/theme/theme1.xml><?xml version="1.0" encoding="utf-8"?>
<a:theme xmlns:a="http://schemas.openxmlformats.org/drawingml/2006/main" name="Tema de Office">
  <a:themeElements>
    <a:clrScheme name="Office">
      <a:dk1>
        <a:sysClr val="windowText" lastClr="DEDEDE"/>
      </a:dk1>
      <a:lt1>
        <a:sysClr val="window" lastClr="181B28"/>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DEDEDE"/>
      </a:dk1>
      <a:lt1>
        <a:sysClr val="window" lastClr="181B28"/>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580</TotalTime>
  <Words>551</Words>
  <Application>Microsoft Office PowerPoint</Application>
  <PresentationFormat>Panorámica</PresentationFormat>
  <Paragraphs>57</Paragraphs>
  <Slides>1</Slides>
  <Notes>1</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vt:i4>
      </vt:variant>
    </vt:vector>
  </HeadingPairs>
  <TitlesOfParts>
    <vt:vector size="5" baseType="lpstr">
      <vt:lpstr>Arial</vt:lpstr>
      <vt:lpstr>Calibri Light</vt:lpstr>
      <vt:lpstr>Calibri</vt:lpstr>
      <vt:lpstr>Tema de Office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Soriano Valle</dc:creator>
  <cp:lastModifiedBy>Juan Carlos Soriano Valle</cp:lastModifiedBy>
  <cp:revision>33</cp:revision>
  <dcterms:created xsi:type="dcterms:W3CDTF">2020-11-24T23:15:39Z</dcterms:created>
  <dcterms:modified xsi:type="dcterms:W3CDTF">2020-11-25T21:39:00Z</dcterms:modified>
</cp:coreProperties>
</file>

<file path=docProps/thumbnail.jpeg>
</file>